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56" r:id="rId2"/>
    <p:sldId id="258" r:id="rId3"/>
    <p:sldId id="266" r:id="rId4"/>
    <p:sldId id="267" r:id="rId5"/>
    <p:sldId id="268" r:id="rId6"/>
    <p:sldId id="269" r:id="rId7"/>
    <p:sldId id="270" r:id="rId8"/>
    <p:sldId id="271" r:id="rId9"/>
    <p:sldId id="282" r:id="rId10"/>
    <p:sldId id="283" r:id="rId11"/>
    <p:sldId id="272" r:id="rId12"/>
    <p:sldId id="292" r:id="rId13"/>
    <p:sldId id="286" r:id="rId14"/>
    <p:sldId id="284" r:id="rId15"/>
    <p:sldId id="285" r:id="rId16"/>
    <p:sldId id="273" r:id="rId17"/>
    <p:sldId id="293" r:id="rId18"/>
    <p:sldId id="294" r:id="rId19"/>
    <p:sldId id="295" r:id="rId20"/>
    <p:sldId id="275" r:id="rId21"/>
    <p:sldId id="290" r:id="rId22"/>
    <p:sldId id="276" r:id="rId23"/>
    <p:sldId id="291" r:id="rId24"/>
    <p:sldId id="277" r:id="rId25"/>
    <p:sldId id="278" r:id="rId26"/>
    <p:sldId id="279" r:id="rId27"/>
    <p:sldId id="280" r:id="rId28"/>
    <p:sldId id="263" r:id="rId29"/>
    <p:sldId id="288" r:id="rId30"/>
    <p:sldId id="264" r:id="rId31"/>
    <p:sldId id="265" r:id="rId32"/>
    <p:sldId id="257" r:id="rId33"/>
    <p:sldId id="289" r:id="rId34"/>
  </p:sldIdLst>
  <p:sldSz cx="9144000" cy="6858000" type="screen4x3"/>
  <p:notesSz cx="6858000" cy="9144000"/>
  <p:defaultTextStyle>
    <a:defPPr>
      <a:defRPr lang="pl-P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7" d="100"/>
          <a:sy n="97" d="100"/>
        </p:scale>
        <p:origin x="-40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CDA697C-EA5F-8C46-817E-96F3CD35383F}" type="datetimeFigureOut">
              <a:rPr lang="pl-PL" smtClean="0"/>
              <a:t>09.10.2014</a:t>
            </a:fld>
            <a:endParaRPr lang="pl-PL"/>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AB5B713-225E-694C-A293-334422E2C1EA}" type="slidenum">
              <a:rPr lang="pl-PL" smtClean="0"/>
              <a:t>‹nr›</a:t>
            </a:fld>
            <a:endParaRPr lang="pl-PL"/>
          </a:p>
        </p:txBody>
      </p:sp>
    </p:spTree>
    <p:extLst>
      <p:ext uri="{BB962C8B-B14F-4D97-AF65-F5344CB8AC3E}">
        <p14:creationId xmlns:p14="http://schemas.microsoft.com/office/powerpoint/2010/main" val="1079388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F2013A-ABE8-6E49-AF50-5AA6981ABB81}" type="datetimeFigureOut">
              <a:rPr lang="pl-PL" smtClean="0"/>
              <a:t>09.10.2014</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E254D9-8B93-9E4B-B9A8-861E4E5B5D04}" type="slidenum">
              <a:rPr lang="pl-PL" smtClean="0"/>
              <a:t>‹nr›</a:t>
            </a:fld>
            <a:endParaRPr lang="pl-PL"/>
          </a:p>
        </p:txBody>
      </p:sp>
    </p:spTree>
    <p:extLst>
      <p:ext uri="{BB962C8B-B14F-4D97-AF65-F5344CB8AC3E}">
        <p14:creationId xmlns:p14="http://schemas.microsoft.com/office/powerpoint/2010/main" val="38220419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45E254D9-8B93-9E4B-B9A8-861E4E5B5D04}" type="slidenum">
              <a:rPr lang="pl-PL" smtClean="0"/>
              <a:t>16</a:t>
            </a:fld>
            <a:endParaRPr lang="pl-PL"/>
          </a:p>
        </p:txBody>
      </p:sp>
    </p:spTree>
    <p:extLst>
      <p:ext uri="{BB962C8B-B14F-4D97-AF65-F5344CB8AC3E}">
        <p14:creationId xmlns:p14="http://schemas.microsoft.com/office/powerpoint/2010/main" val="1439915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45E254D9-8B93-9E4B-B9A8-861E4E5B5D04}" type="slidenum">
              <a:rPr lang="pl-PL" smtClean="0"/>
              <a:t>21</a:t>
            </a:fld>
            <a:endParaRPr lang="pl-PL"/>
          </a:p>
        </p:txBody>
      </p:sp>
    </p:spTree>
    <p:extLst>
      <p:ext uri="{BB962C8B-B14F-4D97-AF65-F5344CB8AC3E}">
        <p14:creationId xmlns:p14="http://schemas.microsoft.com/office/powerpoint/2010/main" val="3004478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 styl wz. tyt.</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4A602728-6D44-BD4C-93DC-0176EA3BAD14}" type="datetimeFigureOut">
              <a:rPr lang="pl-PL" smtClean="0"/>
              <a:t>09.10.2014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4EBBEA0-76C5-F84F-87B8-F11F6E477EA9}" type="slidenum">
              <a:rPr lang="pl-PL" smtClean="0"/>
              <a:t>‹nr›</a:t>
            </a:fld>
            <a:endParaRPr lang="pl-PL"/>
          </a:p>
        </p:txBody>
      </p:sp>
    </p:spTree>
    <p:extLst>
      <p:ext uri="{BB962C8B-B14F-4D97-AF65-F5344CB8AC3E}">
        <p14:creationId xmlns:p14="http://schemas.microsoft.com/office/powerpoint/2010/main" val="924233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 styl wz. tyt.</a:t>
            </a:r>
            <a:endParaRPr lang="pl-PL"/>
          </a:p>
        </p:txBody>
      </p:sp>
      <p:sp>
        <p:nvSpPr>
          <p:cNvPr id="3" name="Symbol zastępczy tekst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4A602728-6D44-BD4C-93DC-0176EA3BAD14}" type="datetimeFigureOut">
              <a:rPr lang="pl-PL" smtClean="0"/>
              <a:t>09.10.2014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4EBBEA0-76C5-F84F-87B8-F11F6E477EA9}" type="slidenum">
              <a:rPr lang="pl-PL" smtClean="0"/>
              <a:t>‹nr›</a:t>
            </a:fld>
            <a:endParaRPr lang="pl-PL"/>
          </a:p>
        </p:txBody>
      </p:sp>
    </p:spTree>
    <p:extLst>
      <p:ext uri="{BB962C8B-B14F-4D97-AF65-F5344CB8AC3E}">
        <p14:creationId xmlns:p14="http://schemas.microsoft.com/office/powerpoint/2010/main" val="781275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 styl wz. tyt.</a:t>
            </a:r>
            <a:endParaRPr lang="pl-PL"/>
          </a:p>
        </p:txBody>
      </p:sp>
      <p:sp>
        <p:nvSpPr>
          <p:cNvPr id="3" name="Symbol zastępczy tekst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4A602728-6D44-BD4C-93DC-0176EA3BAD14}" type="datetimeFigureOut">
              <a:rPr lang="pl-PL" smtClean="0"/>
              <a:t>09.10.2014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4EBBEA0-76C5-F84F-87B8-F11F6E477EA9}" type="slidenum">
              <a:rPr lang="pl-PL" smtClean="0"/>
              <a:t>‹nr›</a:t>
            </a:fld>
            <a:endParaRPr lang="pl-PL"/>
          </a:p>
        </p:txBody>
      </p:sp>
    </p:spTree>
    <p:extLst>
      <p:ext uri="{BB962C8B-B14F-4D97-AF65-F5344CB8AC3E}">
        <p14:creationId xmlns:p14="http://schemas.microsoft.com/office/powerpoint/2010/main" val="333337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vert="horz"/>
          <a:lstStyle/>
          <a:p>
            <a:r>
              <a:rPr lang="pl-PL" smtClean="0"/>
              <a:t>Kliknij, aby edyt. styl wz. tyt.</a:t>
            </a:r>
            <a:endParaRPr lang="pl-PL"/>
          </a:p>
        </p:txBody>
      </p:sp>
      <p:sp>
        <p:nvSpPr>
          <p:cNvPr id="3" name="Symbol zastępczy tekstu 2"/>
          <p:cNvSpPr>
            <a:spLocks noGrp="1"/>
          </p:cNvSpPr>
          <p:nvPr>
            <p:ph type="body" sz="half" idx="1"/>
          </p:nvPr>
        </p:nvSpPr>
        <p:spPr>
          <a:xfrm>
            <a:off x="914400" y="1524000"/>
            <a:ext cx="3924300" cy="45720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991100" y="1524000"/>
            <a:ext cx="3924300" cy="45720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a:xfrm>
            <a:off x="7010400" y="6553200"/>
            <a:ext cx="1905000" cy="304800"/>
          </a:xfrm>
        </p:spPr>
        <p:txBody>
          <a:bodyPr/>
          <a:lstStyle>
            <a:lvl1pPr>
              <a:defRPr/>
            </a:lvl1pPr>
          </a:lstStyle>
          <a:p>
            <a:endParaRPr lang="pl-PL"/>
          </a:p>
        </p:txBody>
      </p:sp>
      <p:sp>
        <p:nvSpPr>
          <p:cNvPr id="6" name="Symbol zastępczy stopki 5"/>
          <p:cNvSpPr>
            <a:spLocks noGrp="1"/>
          </p:cNvSpPr>
          <p:nvPr>
            <p:ph type="ftr" sz="quarter" idx="11"/>
          </p:nvPr>
        </p:nvSpPr>
        <p:spPr>
          <a:xfrm>
            <a:off x="2936875" y="6529388"/>
            <a:ext cx="2895600" cy="304800"/>
          </a:xfrm>
        </p:spPr>
        <p:txBody>
          <a:bodyPr/>
          <a:lstStyle>
            <a:lvl1pPr>
              <a:defRPr/>
            </a:lvl1pPr>
          </a:lstStyle>
          <a:p>
            <a:endParaRPr lang="pl-PL"/>
          </a:p>
        </p:txBody>
      </p:sp>
      <p:sp>
        <p:nvSpPr>
          <p:cNvPr id="7" name="Symbol zastępczy numeru slajdu 6"/>
          <p:cNvSpPr>
            <a:spLocks noGrp="1"/>
          </p:cNvSpPr>
          <p:nvPr>
            <p:ph type="sldNum" sz="quarter" idx="12"/>
          </p:nvPr>
        </p:nvSpPr>
        <p:spPr>
          <a:xfrm>
            <a:off x="84138" y="6343650"/>
            <a:ext cx="587375" cy="488950"/>
          </a:xfrm>
        </p:spPr>
        <p:txBody>
          <a:bodyPr/>
          <a:lstStyle>
            <a:lvl1pPr>
              <a:defRPr/>
            </a:lvl1pPr>
          </a:lstStyle>
          <a:p>
            <a:fld id="{820DE3BC-BD84-8B46-BDA6-0343F5F806C1}" type="slidenum">
              <a:rPr lang="pl-PL"/>
              <a:pPr/>
              <a:t>‹nr›</a:t>
            </a:fld>
            <a:endParaRPr lang="pl-PL"/>
          </a:p>
        </p:txBody>
      </p:sp>
    </p:spTree>
    <p:extLst>
      <p:ext uri="{BB962C8B-B14F-4D97-AF65-F5344CB8AC3E}">
        <p14:creationId xmlns:p14="http://schemas.microsoft.com/office/powerpoint/2010/main" val="2860890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 styl wz. tyt.</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4A602728-6D44-BD4C-93DC-0176EA3BAD14}" type="datetimeFigureOut">
              <a:rPr lang="pl-PL" smtClean="0"/>
              <a:t>09.10.2014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4EBBEA0-76C5-F84F-87B8-F11F6E477EA9}" type="slidenum">
              <a:rPr lang="pl-PL" smtClean="0"/>
              <a:t>‹nr›</a:t>
            </a:fld>
            <a:endParaRPr lang="pl-PL"/>
          </a:p>
        </p:txBody>
      </p:sp>
    </p:spTree>
    <p:extLst>
      <p:ext uri="{BB962C8B-B14F-4D97-AF65-F5344CB8AC3E}">
        <p14:creationId xmlns:p14="http://schemas.microsoft.com/office/powerpoint/2010/main" val="3349867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 styl wz. tyt.</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4A602728-6D44-BD4C-93DC-0176EA3BAD14}" type="datetimeFigureOut">
              <a:rPr lang="pl-PL" smtClean="0"/>
              <a:t>09.10.2014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4EBBEA0-76C5-F84F-87B8-F11F6E477EA9}" type="slidenum">
              <a:rPr lang="pl-PL" smtClean="0"/>
              <a:t>‹nr›</a:t>
            </a:fld>
            <a:endParaRPr lang="pl-PL"/>
          </a:p>
        </p:txBody>
      </p:sp>
    </p:spTree>
    <p:extLst>
      <p:ext uri="{BB962C8B-B14F-4D97-AF65-F5344CB8AC3E}">
        <p14:creationId xmlns:p14="http://schemas.microsoft.com/office/powerpoint/2010/main" val="1902574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 styl wz. tyt.</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4A602728-6D44-BD4C-93DC-0176EA3BAD14}" type="datetimeFigureOut">
              <a:rPr lang="pl-PL" smtClean="0"/>
              <a:t>09.10.2014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4EBBEA0-76C5-F84F-87B8-F11F6E477EA9}" type="slidenum">
              <a:rPr lang="pl-PL" smtClean="0"/>
              <a:t>‹nr›</a:t>
            </a:fld>
            <a:endParaRPr lang="pl-PL"/>
          </a:p>
        </p:txBody>
      </p:sp>
    </p:spTree>
    <p:extLst>
      <p:ext uri="{BB962C8B-B14F-4D97-AF65-F5344CB8AC3E}">
        <p14:creationId xmlns:p14="http://schemas.microsoft.com/office/powerpoint/2010/main" val="3101950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 styl wz. tyt.</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4A602728-6D44-BD4C-93DC-0176EA3BAD14}" type="datetimeFigureOut">
              <a:rPr lang="pl-PL" smtClean="0"/>
              <a:t>09.10.2014</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14EBBEA0-76C5-F84F-87B8-F11F6E477EA9}" type="slidenum">
              <a:rPr lang="pl-PL" smtClean="0"/>
              <a:t>‹nr›</a:t>
            </a:fld>
            <a:endParaRPr lang="pl-PL"/>
          </a:p>
        </p:txBody>
      </p:sp>
    </p:spTree>
    <p:extLst>
      <p:ext uri="{BB962C8B-B14F-4D97-AF65-F5344CB8AC3E}">
        <p14:creationId xmlns:p14="http://schemas.microsoft.com/office/powerpoint/2010/main" val="252933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 styl wz. tyt.</a:t>
            </a:r>
            <a:endParaRPr lang="pl-PL"/>
          </a:p>
        </p:txBody>
      </p:sp>
      <p:sp>
        <p:nvSpPr>
          <p:cNvPr id="3" name="Symbol zastępczy daty 2"/>
          <p:cNvSpPr>
            <a:spLocks noGrp="1"/>
          </p:cNvSpPr>
          <p:nvPr>
            <p:ph type="dt" sz="half" idx="10"/>
          </p:nvPr>
        </p:nvSpPr>
        <p:spPr/>
        <p:txBody>
          <a:bodyPr/>
          <a:lstStyle/>
          <a:p>
            <a:fld id="{4A602728-6D44-BD4C-93DC-0176EA3BAD14}" type="datetimeFigureOut">
              <a:rPr lang="pl-PL" smtClean="0"/>
              <a:t>09.10.2014</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14EBBEA0-76C5-F84F-87B8-F11F6E477EA9}" type="slidenum">
              <a:rPr lang="pl-PL" smtClean="0"/>
              <a:t>‹nr›</a:t>
            </a:fld>
            <a:endParaRPr lang="pl-PL"/>
          </a:p>
        </p:txBody>
      </p:sp>
    </p:spTree>
    <p:extLst>
      <p:ext uri="{BB962C8B-B14F-4D97-AF65-F5344CB8AC3E}">
        <p14:creationId xmlns:p14="http://schemas.microsoft.com/office/powerpoint/2010/main" val="690570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e">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4A602728-6D44-BD4C-93DC-0176EA3BAD14}" type="datetimeFigureOut">
              <a:rPr lang="pl-PL" smtClean="0"/>
              <a:t>09.10.2014</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14EBBEA0-76C5-F84F-87B8-F11F6E477EA9}" type="slidenum">
              <a:rPr lang="pl-PL" smtClean="0"/>
              <a:t>‹nr›</a:t>
            </a:fld>
            <a:endParaRPr lang="pl-PL"/>
          </a:p>
        </p:txBody>
      </p:sp>
    </p:spTree>
    <p:extLst>
      <p:ext uri="{BB962C8B-B14F-4D97-AF65-F5344CB8AC3E}">
        <p14:creationId xmlns:p14="http://schemas.microsoft.com/office/powerpoint/2010/main" val="2980753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 styl wz. tyt.</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4A602728-6D44-BD4C-93DC-0176EA3BAD14}" type="datetimeFigureOut">
              <a:rPr lang="pl-PL" smtClean="0"/>
              <a:t>09.10.2014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4EBBEA0-76C5-F84F-87B8-F11F6E477EA9}" type="slidenum">
              <a:rPr lang="pl-PL" smtClean="0"/>
              <a:t>‹nr›</a:t>
            </a:fld>
            <a:endParaRPr lang="pl-PL"/>
          </a:p>
        </p:txBody>
      </p:sp>
    </p:spTree>
    <p:extLst>
      <p:ext uri="{BB962C8B-B14F-4D97-AF65-F5344CB8AC3E}">
        <p14:creationId xmlns:p14="http://schemas.microsoft.com/office/powerpoint/2010/main" val="206209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 styl wz. tyt.</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4A602728-6D44-BD4C-93DC-0176EA3BAD14}" type="datetimeFigureOut">
              <a:rPr lang="pl-PL" smtClean="0"/>
              <a:t>09.10.2014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4EBBEA0-76C5-F84F-87B8-F11F6E477EA9}" type="slidenum">
              <a:rPr lang="pl-PL" smtClean="0"/>
              <a:t>‹nr›</a:t>
            </a:fld>
            <a:endParaRPr lang="pl-PL"/>
          </a:p>
        </p:txBody>
      </p:sp>
    </p:spTree>
    <p:extLst>
      <p:ext uri="{BB962C8B-B14F-4D97-AF65-F5344CB8AC3E}">
        <p14:creationId xmlns:p14="http://schemas.microsoft.com/office/powerpoint/2010/main" val="27733715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 styl wz. tyt.</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602728-6D44-BD4C-93DC-0176EA3BAD14}" type="datetimeFigureOut">
              <a:rPr lang="pl-PL" smtClean="0"/>
              <a:t>09.10.2014</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EBBEA0-76C5-F84F-87B8-F11F6E477EA9}" type="slidenum">
              <a:rPr lang="pl-PL" smtClean="0"/>
              <a:t>‹nr›</a:t>
            </a:fld>
            <a:endParaRPr lang="pl-PL"/>
          </a:p>
        </p:txBody>
      </p:sp>
    </p:spTree>
    <p:extLst>
      <p:ext uri="{BB962C8B-B14F-4D97-AF65-F5344CB8AC3E}">
        <p14:creationId xmlns:p14="http://schemas.microsoft.com/office/powerpoint/2010/main" val="4086735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pl-P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g"/><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2.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skok.pl" TargetMode="External"/><Relationship Id="rId4" Type="http://schemas.openxmlformats.org/officeDocument/2006/relationships/hyperlink" Target="http://www.skok.pl/" TargetMode="External"/><Relationship Id="rId5" Type="http://schemas.openxmlformats.org/officeDocument/2006/relationships/hyperlink" Target="mailto:kskok@skok.pl" TargetMode="External"/><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fontScale="90000"/>
          </a:bodyPr>
          <a:lstStyle/>
          <a:p>
            <a:r>
              <a:rPr lang="pl-PL" dirty="0" smtClean="0"/>
              <a:t>CREATING INTEGRATED CREDIT UNION SYSTEMS’ BUSINESS MODELS</a:t>
            </a:r>
            <a:endParaRPr lang="pl-PL" dirty="0"/>
          </a:p>
        </p:txBody>
      </p:sp>
      <p:sp>
        <p:nvSpPr>
          <p:cNvPr id="3" name="Podtytuł 2"/>
          <p:cNvSpPr>
            <a:spLocks noGrp="1"/>
          </p:cNvSpPr>
          <p:nvPr>
            <p:ph type="subTitle" idx="1"/>
          </p:nvPr>
        </p:nvSpPr>
        <p:spPr/>
        <p:txBody>
          <a:bodyPr>
            <a:normAutofit/>
          </a:bodyPr>
          <a:lstStyle/>
          <a:p>
            <a:r>
              <a:rPr lang="pl-PL" sz="2400" dirty="0" smtClean="0"/>
              <a:t>WIKTOR KAMIŃSKI</a:t>
            </a:r>
          </a:p>
          <a:p>
            <a:r>
              <a:rPr lang="pl-PL" sz="2400" dirty="0" smtClean="0"/>
              <a:t>NATIONAL ASSOCIATION OF CO-OPERATIVE SAVINGS AND CREDIT UNIONS, POLAND</a:t>
            </a:r>
            <a:endParaRPr lang="pl-PL" sz="2400" dirty="0"/>
          </a:p>
        </p:txBody>
      </p:sp>
    </p:spTree>
    <p:extLst>
      <p:ext uri="{BB962C8B-B14F-4D97-AF65-F5344CB8AC3E}">
        <p14:creationId xmlns:p14="http://schemas.microsoft.com/office/powerpoint/2010/main" val="6672957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200" dirty="0">
                <a:cs typeface="Times New Roman" charset="0"/>
              </a:rPr>
              <a:t>CUs in Poland: S</a:t>
            </a:r>
            <a:r>
              <a:rPr lang="en-US" sz="3200" dirty="0"/>
              <a:t>tages of Development, Stage </a:t>
            </a:r>
            <a:r>
              <a:rPr lang="en-US" sz="3200" dirty="0" smtClean="0"/>
              <a:t>2</a:t>
            </a:r>
            <a:endParaRPr lang="pl-PL" sz="3200" dirty="0"/>
          </a:p>
        </p:txBody>
      </p:sp>
      <p:sp>
        <p:nvSpPr>
          <p:cNvPr id="3" name="Symbol zastępczy zawartości 2"/>
          <p:cNvSpPr>
            <a:spLocks noGrp="1"/>
          </p:cNvSpPr>
          <p:nvPr>
            <p:ph idx="1"/>
          </p:nvPr>
        </p:nvSpPr>
        <p:spPr>
          <a:xfrm>
            <a:off x="355600" y="1282700"/>
            <a:ext cx="8432800" cy="4843463"/>
          </a:xfrm>
        </p:spPr>
        <p:txBody>
          <a:bodyPr>
            <a:noAutofit/>
          </a:bodyPr>
          <a:lstStyle/>
          <a:p>
            <a:r>
              <a:rPr lang="en-US" sz="2400" dirty="0" smtClean="0"/>
              <a:t>Separate CU Law (effective since 1996)</a:t>
            </a:r>
          </a:p>
          <a:p>
            <a:r>
              <a:rPr lang="en-US" sz="2400" dirty="0" smtClean="0"/>
              <a:t>NACSCU </a:t>
            </a:r>
          </a:p>
          <a:p>
            <a:pPr lvl="1"/>
            <a:r>
              <a:rPr lang="en-US" sz="2400" dirty="0" smtClean="0"/>
              <a:t>Supervisor</a:t>
            </a:r>
            <a:r>
              <a:rPr lang="en-US" sz="2400" dirty="0"/>
              <a:t>, </a:t>
            </a:r>
            <a:r>
              <a:rPr lang="en-US" sz="2400" dirty="0" smtClean="0"/>
              <a:t>regulator and cooperative </a:t>
            </a:r>
            <a:r>
              <a:rPr lang="en-US" sz="2400" dirty="0"/>
              <a:t>audit union  </a:t>
            </a:r>
            <a:endParaRPr lang="en-US" sz="2400" dirty="0" smtClean="0"/>
          </a:p>
          <a:p>
            <a:pPr lvl="1"/>
            <a:r>
              <a:rPr lang="en-US" sz="2400" dirty="0" smtClean="0"/>
              <a:t>Credit union trade association and advocate </a:t>
            </a:r>
          </a:p>
          <a:p>
            <a:pPr lvl="1"/>
            <a:r>
              <a:rPr lang="en-US" sz="2400" dirty="0" smtClean="0"/>
              <a:t>Credit union central (central finance facility)  </a:t>
            </a:r>
          </a:p>
          <a:p>
            <a:r>
              <a:rPr lang="en-US" sz="2400" dirty="0" smtClean="0"/>
              <a:t>Savings Protection Scheme (based on insurance and stabilization)</a:t>
            </a:r>
          </a:p>
          <a:p>
            <a:r>
              <a:rPr lang="en-US" sz="2400" dirty="0" smtClean="0"/>
              <a:t>Diversification of membership (multiple common bond) </a:t>
            </a:r>
          </a:p>
          <a:p>
            <a:r>
              <a:rPr lang="en-US" sz="2400" dirty="0" smtClean="0"/>
              <a:t>Support from Catholic Church and Catholic Organizations</a:t>
            </a:r>
          </a:p>
          <a:p>
            <a:r>
              <a:rPr lang="en-US" sz="2400" dirty="0" smtClean="0"/>
              <a:t>Development of branch network</a:t>
            </a:r>
          </a:p>
          <a:p>
            <a:r>
              <a:rPr lang="en-US" sz="2400" dirty="0" smtClean="0"/>
              <a:t>Wider scope of services (long-term deposits and loans, electronic cards, money settlements, ATMs, internet banking, Western Union)</a:t>
            </a:r>
            <a:endParaRPr lang="en-US" sz="2400" dirty="0"/>
          </a:p>
        </p:txBody>
      </p:sp>
    </p:spTree>
    <p:extLst>
      <p:ext uri="{BB962C8B-B14F-4D97-AF65-F5344CB8AC3E}">
        <p14:creationId xmlns:p14="http://schemas.microsoft.com/office/powerpoint/2010/main" val="34262595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26421"/>
          </a:xfrm>
        </p:spPr>
        <p:txBody>
          <a:bodyPr>
            <a:normAutofit fontScale="90000"/>
          </a:bodyPr>
          <a:lstStyle/>
          <a:p>
            <a:r>
              <a:rPr lang="en-US" sz="3100" dirty="0" smtClean="0">
                <a:cs typeface="Times New Roman" charset="0"/>
              </a:rPr>
              <a:t/>
            </a:r>
            <a:br>
              <a:rPr lang="en-US" sz="3100" dirty="0" smtClean="0">
                <a:cs typeface="Times New Roman" charset="0"/>
              </a:rPr>
            </a:br>
            <a:r>
              <a:rPr lang="en-US" sz="3100" dirty="0" smtClean="0">
                <a:cs typeface="Times New Roman" charset="0"/>
              </a:rPr>
              <a:t>Credit </a:t>
            </a:r>
            <a:r>
              <a:rPr lang="en-US" sz="3100" dirty="0">
                <a:cs typeface="Times New Roman" charset="0"/>
              </a:rPr>
              <a:t>Unions in Poland: consolidated development</a:t>
            </a:r>
            <a:r>
              <a:rPr lang="en-US" dirty="0">
                <a:cs typeface="Times New Roman" charset="0"/>
              </a:rPr>
              <a:t/>
            </a:r>
            <a:br>
              <a:rPr lang="en-US" dirty="0">
                <a:cs typeface="Times New Roman" charset="0"/>
              </a:rPr>
            </a:br>
            <a:endParaRPr lang="pl-PL" dirty="0"/>
          </a:p>
        </p:txBody>
      </p:sp>
      <p:sp>
        <p:nvSpPr>
          <p:cNvPr id="3" name="Symbol zastępczy zawartości 2"/>
          <p:cNvSpPr>
            <a:spLocks noGrp="1"/>
          </p:cNvSpPr>
          <p:nvPr>
            <p:ph idx="1"/>
          </p:nvPr>
        </p:nvSpPr>
        <p:spPr>
          <a:xfrm>
            <a:off x="457200" y="1282700"/>
            <a:ext cx="8343900" cy="5016500"/>
          </a:xfrm>
        </p:spPr>
        <p:txBody>
          <a:bodyPr>
            <a:normAutofit fontScale="92500"/>
          </a:bodyPr>
          <a:lstStyle/>
          <a:p>
            <a:r>
              <a:rPr lang="en-US" sz="2000" dirty="0" smtClean="0"/>
              <a:t>Consolidation</a:t>
            </a:r>
            <a:r>
              <a:rPr lang="en-US" sz="2000" dirty="0"/>
              <a:t>: mergers and development of branch network</a:t>
            </a:r>
          </a:p>
          <a:p>
            <a:r>
              <a:rPr lang="en-US" sz="2000" dirty="0"/>
              <a:t>Concentration of capital within National Association</a:t>
            </a:r>
          </a:p>
          <a:p>
            <a:r>
              <a:rPr lang="en-US" sz="2000" dirty="0"/>
              <a:t>Development of different common activities – creation of subsidiary </a:t>
            </a:r>
            <a:r>
              <a:rPr lang="en-US" sz="2000" dirty="0" smtClean="0"/>
              <a:t>companies</a:t>
            </a:r>
            <a:endParaRPr lang="en-US" sz="2000" dirty="0"/>
          </a:p>
          <a:p>
            <a:pPr marL="800100" lvl="1" indent="-342900">
              <a:buFont typeface="Wingdings" charset="2"/>
              <a:buChar char="ü"/>
            </a:pPr>
            <a:r>
              <a:rPr lang="en-US" sz="2000" dirty="0"/>
              <a:t>Common, country-wide branding campaigns (with use of one trade mark) </a:t>
            </a:r>
          </a:p>
          <a:p>
            <a:pPr marL="800100" lvl="1" indent="-342900">
              <a:buFont typeface="Wingdings" charset="2"/>
              <a:buChar char="ü"/>
            </a:pPr>
            <a:r>
              <a:rPr lang="en-US" sz="2000" dirty="0"/>
              <a:t>Single type of software, serving all operations</a:t>
            </a:r>
          </a:p>
          <a:p>
            <a:pPr marL="800100" lvl="1" indent="-342900">
              <a:buFont typeface="Wingdings" charset="2"/>
              <a:buChar char="ü"/>
            </a:pPr>
            <a:r>
              <a:rPr lang="en-US" sz="2000" dirty="0"/>
              <a:t>Savings protection scheme through stabilization fund built within National Association and savings insurance offered by Credit Union Mutual Insurance Society (TUW SKOK</a:t>
            </a:r>
            <a:r>
              <a:rPr lang="en-US" sz="2000" dirty="0" smtClean="0"/>
              <a:t>)</a:t>
            </a:r>
          </a:p>
          <a:p>
            <a:pPr marL="800100" lvl="1" indent="-342900">
              <a:buFont typeface="Wingdings" charset="2"/>
              <a:buChar char="ü"/>
            </a:pPr>
            <a:r>
              <a:rPr lang="en-US" sz="2000" dirty="0" smtClean="0"/>
              <a:t>Insurance </a:t>
            </a:r>
            <a:r>
              <a:rPr lang="en-US" sz="2000" dirty="0" smtClean="0"/>
              <a:t>brokerage</a:t>
            </a:r>
            <a:endParaRPr lang="en-US" sz="2000" dirty="0"/>
          </a:p>
          <a:p>
            <a:pPr marL="800100" lvl="1" indent="-342900">
              <a:buFont typeface="Wingdings" charset="2"/>
              <a:buChar char="ü"/>
            </a:pPr>
            <a:r>
              <a:rPr lang="en-US" sz="2000" dirty="0"/>
              <a:t>Central settlement system </a:t>
            </a:r>
          </a:p>
          <a:p>
            <a:pPr marL="800100" lvl="1" indent="-342900">
              <a:buFont typeface="Wingdings" charset="2"/>
              <a:buChar char="ü"/>
            </a:pPr>
            <a:r>
              <a:rPr lang="en-US" sz="2000" dirty="0"/>
              <a:t>Loan collection</a:t>
            </a:r>
          </a:p>
          <a:p>
            <a:pPr marL="800100" lvl="1" indent="-342900">
              <a:buFont typeface="Wingdings" charset="2"/>
              <a:buChar char="ü"/>
            </a:pPr>
            <a:r>
              <a:rPr lang="en-US" sz="2000" dirty="0"/>
              <a:t>Central access to Credit Bureau</a:t>
            </a:r>
          </a:p>
          <a:p>
            <a:pPr marL="800100" lvl="1" indent="-342900">
              <a:buFont typeface="Wingdings" charset="2"/>
              <a:buChar char="ü"/>
            </a:pPr>
            <a:r>
              <a:rPr lang="en-US" sz="2000" dirty="0"/>
              <a:t>Internal regulation and supervision setting  prudential standards</a:t>
            </a:r>
            <a:r>
              <a:rPr lang="pl-PL" sz="2000" dirty="0"/>
              <a:t>,</a:t>
            </a:r>
            <a:r>
              <a:rPr lang="en-US" sz="2000" dirty="0"/>
              <a:t> built without state support</a:t>
            </a:r>
          </a:p>
          <a:p>
            <a:endParaRPr lang="pl-PL" dirty="0"/>
          </a:p>
        </p:txBody>
      </p:sp>
    </p:spTree>
    <p:extLst>
      <p:ext uri="{BB962C8B-B14F-4D97-AF65-F5344CB8AC3E}">
        <p14:creationId xmlns:p14="http://schemas.microsoft.com/office/powerpoint/2010/main" val="18991490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50" dur="5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56" dur="500"/>
                                        <p:tgtEl>
                                          <p:spTgt spid="3">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p:tgtEl>
                                          <p:spTgt spid="3">
                                            <p:txEl>
                                              <p:pRg st="9" end="9"/>
                                            </p:txEl>
                                          </p:spTgt>
                                        </p:tgtEl>
                                        <p:attrNameLst>
                                          <p:attrName>ppt_y</p:attrName>
                                        </p:attrNameLst>
                                      </p:cBhvr>
                                      <p:tavLst>
                                        <p:tav tm="0">
                                          <p:val>
                                            <p:strVal val="#ppt_y+#ppt_h*1.125000"/>
                                          </p:val>
                                        </p:tav>
                                        <p:tav tm="100000">
                                          <p:val>
                                            <p:strVal val="#ppt_y"/>
                                          </p:val>
                                        </p:tav>
                                      </p:tavLst>
                                    </p:anim>
                                    <p:animEffect transition="in" filter="wipe(up)">
                                      <p:cBhvr>
                                        <p:cTn id="62" dur="500"/>
                                        <p:tgtEl>
                                          <p:spTgt spid="3">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p:tgtEl>
                                          <p:spTgt spid="3">
                                            <p:txEl>
                                              <p:pRg st="10" end="10"/>
                                            </p:txEl>
                                          </p:spTgt>
                                        </p:tgtEl>
                                        <p:attrNameLst>
                                          <p:attrName>ppt_y</p:attrName>
                                        </p:attrNameLst>
                                      </p:cBhvr>
                                      <p:tavLst>
                                        <p:tav tm="0">
                                          <p:val>
                                            <p:strVal val="#ppt_y+#ppt_h*1.125000"/>
                                          </p:val>
                                        </p:tav>
                                        <p:tav tm="100000">
                                          <p:val>
                                            <p:strVal val="#ppt_y"/>
                                          </p:val>
                                        </p:tav>
                                      </p:tavLst>
                                    </p:anim>
                                    <p:animEffect transition="in" filter="wipe(up)">
                                      <p:cBhvr>
                                        <p:cTn id="6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stef_4.jpg"/>
          <p:cNvPicPr>
            <a:picLocks noGrp="1" noChangeAspect="1"/>
          </p:cNvPicPr>
          <p:nvPr>
            <p:ph sz="half" idx="1"/>
          </p:nvPr>
        </p:nvPicPr>
        <p:blipFill>
          <a:blip r:embed="rId2">
            <a:extLst>
              <a:ext uri="{28A0092B-C50C-407E-A947-70E740481C1C}">
                <a14:useLocalDpi xmlns:a14="http://schemas.microsoft.com/office/drawing/2010/main" val="0"/>
              </a:ext>
            </a:extLst>
          </a:blip>
          <a:srcRect t="7963" b="7963"/>
          <a:stretch>
            <a:fillRect/>
          </a:stretch>
        </p:blipFill>
        <p:spPr>
          <a:xfrm>
            <a:off x="352454" y="395549"/>
            <a:ext cx="4038600" cy="4525963"/>
          </a:xfrm>
        </p:spPr>
      </p:pic>
      <p:pic>
        <p:nvPicPr>
          <p:cNvPr id="7" name="Symbol zastępczy zawartości 6" descr="wielkopolska skok.JPG"/>
          <p:cNvPicPr>
            <a:picLocks noGrp="1" noChangeAspect="1"/>
          </p:cNvPicPr>
          <p:nvPr>
            <p:ph sz="half" idx="2"/>
          </p:nvPr>
        </p:nvPicPr>
        <p:blipFill>
          <a:blip r:embed="rId3">
            <a:extLst>
              <a:ext uri="{28A0092B-C50C-407E-A947-70E740481C1C}">
                <a14:useLocalDpi xmlns:a14="http://schemas.microsoft.com/office/drawing/2010/main" val="0"/>
              </a:ext>
            </a:extLst>
          </a:blip>
          <a:srcRect t="-18813" b="-18813"/>
          <a:stretch>
            <a:fillRect/>
          </a:stretch>
        </p:blipFill>
        <p:spPr>
          <a:xfrm>
            <a:off x="4648200" y="1849438"/>
            <a:ext cx="4038600" cy="4525962"/>
          </a:xfrm>
        </p:spPr>
      </p:pic>
      <p:sp>
        <p:nvSpPr>
          <p:cNvPr id="8" name="PoleTekstowe 7"/>
          <p:cNvSpPr txBox="1"/>
          <p:nvPr/>
        </p:nvSpPr>
        <p:spPr>
          <a:xfrm>
            <a:off x="4870690" y="680890"/>
            <a:ext cx="3273313" cy="923330"/>
          </a:xfrm>
          <a:prstGeom prst="rect">
            <a:avLst/>
          </a:prstGeom>
          <a:noFill/>
        </p:spPr>
        <p:txBody>
          <a:bodyPr wrap="square" rtlCol="0">
            <a:spAutoFit/>
          </a:bodyPr>
          <a:lstStyle/>
          <a:p>
            <a:r>
              <a:rPr lang="en-US" dirty="0" smtClean="0"/>
              <a:t>Over 1800 branches around the country… modern and in best locations</a:t>
            </a:r>
            <a:endParaRPr lang="en-US" dirty="0"/>
          </a:p>
        </p:txBody>
      </p:sp>
    </p:spTree>
    <p:extLst>
      <p:ext uri="{BB962C8B-B14F-4D97-AF65-F5344CB8AC3E}">
        <p14:creationId xmlns:p14="http://schemas.microsoft.com/office/powerpoint/2010/main" val="198897873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200" dirty="0">
                <a:cs typeface="Times New Roman" charset="0"/>
              </a:rPr>
              <a:t>Credit Unions in Poland: S</a:t>
            </a:r>
            <a:r>
              <a:rPr lang="en-US" sz="3200" dirty="0"/>
              <a:t>tages of Development</a:t>
            </a:r>
            <a:endParaRPr lang="pl-PL" sz="3200" dirty="0"/>
          </a:p>
        </p:txBody>
      </p:sp>
      <p:sp>
        <p:nvSpPr>
          <p:cNvPr id="3" name="Symbol zastępczy zawartości 2"/>
          <p:cNvSpPr>
            <a:spLocks noGrp="1"/>
          </p:cNvSpPr>
          <p:nvPr>
            <p:ph idx="1"/>
          </p:nvPr>
        </p:nvSpPr>
        <p:spPr/>
        <p:txBody>
          <a:bodyPr>
            <a:noAutofit/>
          </a:bodyPr>
          <a:lstStyle/>
          <a:p>
            <a:pPr>
              <a:lnSpc>
                <a:spcPct val="80000"/>
              </a:lnSpc>
            </a:pPr>
            <a:r>
              <a:rPr lang="en-US" sz="1800" dirty="0" smtClean="0"/>
              <a:t>National Association of Cooperative Savings and Credit Unions (</a:t>
            </a:r>
            <a:r>
              <a:rPr lang="en-US" sz="1800" dirty="0" err="1" smtClean="0"/>
              <a:t>Kasa</a:t>
            </a:r>
            <a:r>
              <a:rPr lang="en-US" sz="1800" dirty="0" smtClean="0"/>
              <a:t> </a:t>
            </a:r>
            <a:r>
              <a:rPr lang="en-US" sz="1800" dirty="0" err="1" smtClean="0"/>
              <a:t>Krajowa</a:t>
            </a:r>
            <a:r>
              <a:rPr lang="en-US" sz="1800" dirty="0" smtClean="0"/>
              <a:t>)</a:t>
            </a:r>
          </a:p>
          <a:p>
            <a:pPr>
              <a:lnSpc>
                <a:spcPct val="80000"/>
              </a:lnSpc>
            </a:pPr>
            <a:r>
              <a:rPr lang="en-US" sz="1800" dirty="0" smtClean="0"/>
              <a:t>Credit Union Mutual Insurance Society </a:t>
            </a:r>
          </a:p>
          <a:p>
            <a:pPr>
              <a:lnSpc>
                <a:spcPct val="80000"/>
              </a:lnSpc>
            </a:pPr>
            <a:r>
              <a:rPr lang="en-US" sz="1800" dirty="0" smtClean="0"/>
              <a:t>Credit Union Life Insurance Society</a:t>
            </a:r>
          </a:p>
          <a:p>
            <a:pPr>
              <a:lnSpc>
                <a:spcPct val="80000"/>
              </a:lnSpc>
            </a:pPr>
            <a:r>
              <a:rPr lang="en-US" sz="1800" dirty="0" smtClean="0"/>
              <a:t>„</a:t>
            </a:r>
            <a:r>
              <a:rPr lang="en-US" sz="1800" dirty="0" err="1" smtClean="0"/>
              <a:t>Asekuracja</a:t>
            </a:r>
            <a:r>
              <a:rPr lang="en-US" sz="1800" dirty="0" smtClean="0"/>
              <a:t>” Insurance Brokerage Co. Ltd</a:t>
            </a:r>
          </a:p>
          <a:p>
            <a:pPr>
              <a:lnSpc>
                <a:spcPct val="80000"/>
              </a:lnSpc>
            </a:pPr>
            <a:r>
              <a:rPr lang="en-US" sz="1800" dirty="0" smtClean="0"/>
              <a:t>Credit Union Investment Funds Society </a:t>
            </a:r>
          </a:p>
          <a:p>
            <a:pPr>
              <a:lnSpc>
                <a:spcPct val="80000"/>
              </a:lnSpc>
            </a:pPr>
            <a:r>
              <a:rPr lang="en-US" sz="1800" dirty="0" smtClean="0"/>
              <a:t>Credit Union Financial Society S.A. / „HSO” Software Co. Ltd.</a:t>
            </a:r>
          </a:p>
          <a:p>
            <a:pPr>
              <a:lnSpc>
                <a:spcPct val="80000"/>
              </a:lnSpc>
            </a:pPr>
            <a:r>
              <a:rPr lang="en-US" sz="1800" dirty="0" smtClean="0"/>
              <a:t>Foundation for Polish Credit Unions - from the year 2011 the Foundation changed its name to FPZK Investments Co. Ltd. </a:t>
            </a:r>
          </a:p>
          <a:p>
            <a:pPr>
              <a:lnSpc>
                <a:spcPct val="80000"/>
              </a:lnSpc>
            </a:pPr>
            <a:r>
              <a:rPr lang="en-US" sz="1800" dirty="0" smtClean="0"/>
              <a:t>CU Marketing Ltd since April 2012: </a:t>
            </a:r>
            <a:r>
              <a:rPr lang="en-US" sz="1800" dirty="0" err="1" smtClean="0"/>
              <a:t>Apella</a:t>
            </a:r>
            <a:r>
              <a:rPr lang="en-US" sz="1800" dirty="0" smtClean="0"/>
              <a:t> S.A.	</a:t>
            </a:r>
          </a:p>
          <a:p>
            <a:pPr>
              <a:lnSpc>
                <a:spcPct val="80000"/>
              </a:lnSpc>
            </a:pPr>
            <a:r>
              <a:rPr lang="en-US" sz="1800" dirty="0" smtClean="0"/>
              <a:t>Society for Promotion of Financial Education 		</a:t>
            </a:r>
          </a:p>
          <a:p>
            <a:pPr>
              <a:lnSpc>
                <a:spcPct val="80000"/>
              </a:lnSpc>
            </a:pPr>
            <a:r>
              <a:rPr lang="en-US" sz="1800" dirty="0" smtClean="0"/>
              <a:t>Credit Union Arbitration (SAK)	</a:t>
            </a:r>
          </a:p>
          <a:p>
            <a:pPr>
              <a:lnSpc>
                <a:spcPct val="80000"/>
              </a:lnSpc>
            </a:pPr>
            <a:r>
              <a:rPr lang="en-US" sz="1800" dirty="0" smtClean="0"/>
              <a:t>Credit Union Management Limited Partnership Joint-Stock Co. (TZ SKOK S.K.A.)</a:t>
            </a:r>
          </a:p>
          <a:p>
            <a:pPr>
              <a:lnSpc>
                <a:spcPct val="80000"/>
              </a:lnSpc>
            </a:pPr>
            <a:r>
              <a:rPr lang="en-US" sz="1800" dirty="0" smtClean="0"/>
              <a:t>Cooperative Research Institute and Credit Union Publishing House </a:t>
            </a:r>
          </a:p>
          <a:p>
            <a:pPr>
              <a:lnSpc>
                <a:spcPct val="80000"/>
              </a:lnSpc>
            </a:pPr>
            <a:r>
              <a:rPr lang="en-US" sz="1800" dirty="0" err="1" smtClean="0"/>
              <a:t>Franciszek</a:t>
            </a:r>
            <a:r>
              <a:rPr lang="en-US" sz="1800" dirty="0" smtClean="0"/>
              <a:t> Stefczyk Foundation</a:t>
            </a:r>
          </a:p>
          <a:p>
            <a:pPr>
              <a:lnSpc>
                <a:spcPct val="80000"/>
              </a:lnSpc>
            </a:pPr>
            <a:r>
              <a:rPr lang="en-US" sz="1800" dirty="0" err="1" smtClean="0"/>
              <a:t>Ecco</a:t>
            </a:r>
            <a:r>
              <a:rPr lang="en-US" sz="1800" dirty="0" smtClean="0"/>
              <a:t> Holiday – tour operator</a:t>
            </a:r>
          </a:p>
          <a:p>
            <a:pPr>
              <a:lnSpc>
                <a:spcPct val="80000"/>
              </a:lnSpc>
            </a:pPr>
            <a:r>
              <a:rPr lang="en-US" sz="1800" dirty="0" smtClean="0"/>
              <a:t>SKOK Holding L.L.C. (Limited Liability Company)</a:t>
            </a:r>
          </a:p>
          <a:p>
            <a:endParaRPr lang="en-US" sz="1800" dirty="0"/>
          </a:p>
        </p:txBody>
      </p:sp>
    </p:spTree>
    <p:extLst>
      <p:ext uri="{BB962C8B-B14F-4D97-AF65-F5344CB8AC3E}">
        <p14:creationId xmlns:p14="http://schemas.microsoft.com/office/powerpoint/2010/main" val="27722388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3">
                                            <p:txEl>
                                              <p:pRg st="2" end="2"/>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3" end="3"/>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4" dur="500"/>
                                        <p:tgtEl>
                                          <p:spTgt spid="3">
                                            <p:txEl>
                                              <p:pRg st="4" end="4"/>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28" dur="500"/>
                                        <p:tgtEl>
                                          <p:spTgt spid="3">
                                            <p:txEl>
                                              <p:pRg st="5" end="5"/>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6" end="6"/>
                                            </p:txEl>
                                          </p:spTgt>
                                        </p:tgtEl>
                                      </p:cBhvr>
                                    </p:animEffect>
                                  </p:childTnLst>
                                </p:cTn>
                              </p:par>
                              <p:par>
                                <p:cTn id="33" presetID="1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36" dur="500"/>
                                        <p:tgtEl>
                                          <p:spTgt spid="3">
                                            <p:txEl>
                                              <p:pRg st="7" end="7"/>
                                            </p:txEl>
                                          </p:spTgt>
                                        </p:tgtEl>
                                      </p:cBhvr>
                                    </p:animEffect>
                                  </p:childTnLst>
                                </p:cTn>
                              </p:par>
                              <p:par>
                                <p:cTn id="37" presetID="1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40" dur="500"/>
                                        <p:tgtEl>
                                          <p:spTgt spid="3">
                                            <p:txEl>
                                              <p:pRg st="8" end="8"/>
                                            </p:txEl>
                                          </p:spTgt>
                                        </p:tgtEl>
                                      </p:cBhvr>
                                    </p:animEffect>
                                  </p:childTnLst>
                                </p:cTn>
                              </p:par>
                              <p:par>
                                <p:cTn id="41" presetID="1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p:tgtEl>
                                          <p:spTgt spid="3">
                                            <p:txEl>
                                              <p:pRg st="9" end="9"/>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9" end="9"/>
                                            </p:txEl>
                                          </p:spTgt>
                                        </p:tgtEl>
                                      </p:cBhvr>
                                    </p:animEffect>
                                  </p:childTnLst>
                                </p:cTn>
                              </p:par>
                              <p:par>
                                <p:cTn id="45" presetID="12" presetClass="entr" presetSubtype="4"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p:tgtEl>
                                          <p:spTgt spid="3">
                                            <p:txEl>
                                              <p:pRg st="10" end="10"/>
                                            </p:txEl>
                                          </p:spTgt>
                                        </p:tgtEl>
                                        <p:attrNameLst>
                                          <p:attrName>ppt_y</p:attrName>
                                        </p:attrNameLst>
                                      </p:cBhvr>
                                      <p:tavLst>
                                        <p:tav tm="0">
                                          <p:val>
                                            <p:strVal val="#ppt_y+#ppt_h*1.125000"/>
                                          </p:val>
                                        </p:tav>
                                        <p:tav tm="100000">
                                          <p:val>
                                            <p:strVal val="#ppt_y"/>
                                          </p:val>
                                        </p:tav>
                                      </p:tavLst>
                                    </p:anim>
                                    <p:animEffect transition="in" filter="wipe(up)">
                                      <p:cBhvr>
                                        <p:cTn id="48" dur="500"/>
                                        <p:tgtEl>
                                          <p:spTgt spid="3">
                                            <p:txEl>
                                              <p:pRg st="10" end="10"/>
                                            </p:txEl>
                                          </p:spTgt>
                                        </p:tgtEl>
                                      </p:cBhvr>
                                    </p:animEffect>
                                  </p:childTnLst>
                                </p:cTn>
                              </p:par>
                              <p:par>
                                <p:cTn id="49" presetID="12" presetClass="entr" presetSubtype="4" fill="hold"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500"/>
                                        <p:tgtEl>
                                          <p:spTgt spid="3">
                                            <p:txEl>
                                              <p:pRg st="11" end="11"/>
                                            </p:txEl>
                                          </p:spTgt>
                                        </p:tgtEl>
                                        <p:attrNameLst>
                                          <p:attrName>ppt_y</p:attrName>
                                        </p:attrNameLst>
                                      </p:cBhvr>
                                      <p:tavLst>
                                        <p:tav tm="0">
                                          <p:val>
                                            <p:strVal val="#ppt_y+#ppt_h*1.125000"/>
                                          </p:val>
                                        </p:tav>
                                        <p:tav tm="100000">
                                          <p:val>
                                            <p:strVal val="#ppt_y"/>
                                          </p:val>
                                        </p:tav>
                                      </p:tavLst>
                                    </p:anim>
                                    <p:animEffect transition="in" filter="wipe(up)">
                                      <p:cBhvr>
                                        <p:cTn id="52" dur="500"/>
                                        <p:tgtEl>
                                          <p:spTgt spid="3">
                                            <p:txEl>
                                              <p:pRg st="11" end="11"/>
                                            </p:txEl>
                                          </p:spTgt>
                                        </p:tgtEl>
                                      </p:cBhvr>
                                    </p:animEffect>
                                  </p:childTnLst>
                                </p:cTn>
                              </p:par>
                              <p:par>
                                <p:cTn id="53" presetID="12" presetClass="entr" presetSubtype="4" fill="hold" nodeType="with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 calcmode="lin" valueType="num">
                                      <p:cBhvr additive="base">
                                        <p:cTn id="55" dur="500"/>
                                        <p:tgtEl>
                                          <p:spTgt spid="3">
                                            <p:txEl>
                                              <p:pRg st="12" end="12"/>
                                            </p:txEl>
                                          </p:spTgt>
                                        </p:tgtEl>
                                        <p:attrNameLst>
                                          <p:attrName>ppt_y</p:attrName>
                                        </p:attrNameLst>
                                      </p:cBhvr>
                                      <p:tavLst>
                                        <p:tav tm="0">
                                          <p:val>
                                            <p:strVal val="#ppt_y+#ppt_h*1.125000"/>
                                          </p:val>
                                        </p:tav>
                                        <p:tav tm="100000">
                                          <p:val>
                                            <p:strVal val="#ppt_y"/>
                                          </p:val>
                                        </p:tav>
                                      </p:tavLst>
                                    </p:anim>
                                    <p:animEffect transition="in" filter="wipe(up)">
                                      <p:cBhvr>
                                        <p:cTn id="56" dur="500"/>
                                        <p:tgtEl>
                                          <p:spTgt spid="3">
                                            <p:txEl>
                                              <p:pRg st="12" end="12"/>
                                            </p:txEl>
                                          </p:spTgt>
                                        </p:tgtEl>
                                      </p:cBhvr>
                                    </p:animEffect>
                                  </p:childTnLst>
                                </p:cTn>
                              </p:par>
                              <p:par>
                                <p:cTn id="57" presetID="12" presetClass="entr" presetSubtype="4" fill="hold" nodeType="with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anim calcmode="lin" valueType="num">
                                      <p:cBhvr additive="base">
                                        <p:cTn id="59" dur="500"/>
                                        <p:tgtEl>
                                          <p:spTgt spid="3">
                                            <p:txEl>
                                              <p:pRg st="13" end="13"/>
                                            </p:txEl>
                                          </p:spTgt>
                                        </p:tgtEl>
                                        <p:attrNameLst>
                                          <p:attrName>ppt_y</p:attrName>
                                        </p:attrNameLst>
                                      </p:cBhvr>
                                      <p:tavLst>
                                        <p:tav tm="0">
                                          <p:val>
                                            <p:strVal val="#ppt_y+#ppt_h*1.125000"/>
                                          </p:val>
                                        </p:tav>
                                        <p:tav tm="100000">
                                          <p:val>
                                            <p:strVal val="#ppt_y"/>
                                          </p:val>
                                        </p:tav>
                                      </p:tavLst>
                                    </p:anim>
                                    <p:animEffect transition="in" filter="wipe(up)">
                                      <p:cBhvr>
                                        <p:cTn id="60" dur="500"/>
                                        <p:tgtEl>
                                          <p:spTgt spid="3">
                                            <p:txEl>
                                              <p:pRg st="13" end="13"/>
                                            </p:txEl>
                                          </p:spTgt>
                                        </p:tgtEl>
                                      </p:cBhvr>
                                    </p:animEffect>
                                  </p:childTnLst>
                                </p:cTn>
                              </p:par>
                              <p:par>
                                <p:cTn id="61" presetID="12" presetClass="entr" presetSubtype="4" fill="hold" nodeType="with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 calcmode="lin" valueType="num">
                                      <p:cBhvr additive="base">
                                        <p:cTn id="63" dur="500"/>
                                        <p:tgtEl>
                                          <p:spTgt spid="3">
                                            <p:txEl>
                                              <p:pRg st="14" end="14"/>
                                            </p:txEl>
                                          </p:spTgt>
                                        </p:tgtEl>
                                        <p:attrNameLst>
                                          <p:attrName>ppt_y</p:attrName>
                                        </p:attrNameLst>
                                      </p:cBhvr>
                                      <p:tavLst>
                                        <p:tav tm="0">
                                          <p:val>
                                            <p:strVal val="#ppt_y+#ppt_h*1.125000"/>
                                          </p:val>
                                        </p:tav>
                                        <p:tav tm="100000">
                                          <p:val>
                                            <p:strVal val="#ppt_y"/>
                                          </p:val>
                                        </p:tav>
                                      </p:tavLst>
                                    </p:anim>
                                    <p:animEffect transition="in" filter="wipe(up)">
                                      <p:cBhvr>
                                        <p:cTn id="64"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200" dirty="0">
                <a:cs typeface="Times New Roman" charset="0"/>
              </a:rPr>
              <a:t>CUs in Poland: S</a:t>
            </a:r>
            <a:r>
              <a:rPr lang="en-US" sz="3200" dirty="0"/>
              <a:t>tages of Development, Stage </a:t>
            </a:r>
            <a:r>
              <a:rPr lang="en-US" sz="3200" dirty="0" smtClean="0"/>
              <a:t>3</a:t>
            </a:r>
            <a:endParaRPr lang="pl-PL" sz="3200" dirty="0"/>
          </a:p>
        </p:txBody>
      </p:sp>
      <p:sp>
        <p:nvSpPr>
          <p:cNvPr id="3" name="Symbol zastępczy zawartości 2"/>
          <p:cNvSpPr>
            <a:spLocks noGrp="1"/>
          </p:cNvSpPr>
          <p:nvPr>
            <p:ph idx="1"/>
          </p:nvPr>
        </p:nvSpPr>
        <p:spPr/>
        <p:txBody>
          <a:bodyPr>
            <a:normAutofit fontScale="92500" lnSpcReduction="10000"/>
          </a:bodyPr>
          <a:lstStyle/>
          <a:p>
            <a:r>
              <a:rPr lang="en-US" dirty="0" smtClean="0"/>
              <a:t>Further consolidation and standardization</a:t>
            </a:r>
          </a:p>
          <a:p>
            <a:pPr lvl="1"/>
            <a:r>
              <a:rPr lang="en-US" dirty="0"/>
              <a:t>Some organizations develop specialized, economically self-sustainable structures, to provide certain services (like transportation, accounting, IT ) to their branches. The structure is still owned by the company.</a:t>
            </a:r>
          </a:p>
          <a:p>
            <a:pPr lvl="1"/>
            <a:r>
              <a:rPr lang="en-US" dirty="0"/>
              <a:t>Other decide to buy services from external firms and they outsource some parts of their operations</a:t>
            </a:r>
          </a:p>
          <a:p>
            <a:r>
              <a:rPr lang="en-US" dirty="0"/>
              <a:t>Our strategy reads: combination of Shared Services Center and Outsourcing.</a:t>
            </a:r>
          </a:p>
          <a:p>
            <a:r>
              <a:rPr lang="en-US" dirty="0" smtClean="0"/>
              <a:t>Risk-based management</a:t>
            </a:r>
          </a:p>
          <a:p>
            <a:endParaRPr lang="en-US" dirty="0"/>
          </a:p>
        </p:txBody>
      </p:sp>
    </p:spTree>
    <p:extLst>
      <p:ext uri="{BB962C8B-B14F-4D97-AF65-F5344CB8AC3E}">
        <p14:creationId xmlns:p14="http://schemas.microsoft.com/office/powerpoint/2010/main" val="37812757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200" dirty="0">
                <a:cs typeface="Times New Roman" charset="0"/>
              </a:rPr>
              <a:t>CUs in Poland: S</a:t>
            </a:r>
            <a:r>
              <a:rPr lang="en-US" sz="3200" dirty="0"/>
              <a:t>tages of Development, Stage </a:t>
            </a:r>
            <a:r>
              <a:rPr lang="en-US" sz="3200" dirty="0" smtClean="0"/>
              <a:t>4</a:t>
            </a:r>
            <a:endParaRPr lang="pl-PL" sz="3200" dirty="0"/>
          </a:p>
        </p:txBody>
      </p:sp>
      <p:sp>
        <p:nvSpPr>
          <p:cNvPr id="3" name="Symbol zastępczy zawartości 2"/>
          <p:cNvSpPr>
            <a:spLocks noGrp="1"/>
          </p:cNvSpPr>
          <p:nvPr>
            <p:ph idx="1"/>
          </p:nvPr>
        </p:nvSpPr>
        <p:spPr/>
        <p:txBody>
          <a:bodyPr/>
          <a:lstStyle/>
          <a:p>
            <a:r>
              <a:rPr lang="en-US" dirty="0" smtClean="0"/>
              <a:t>New CU Law (effective since 2012)</a:t>
            </a:r>
          </a:p>
          <a:p>
            <a:r>
              <a:rPr lang="en-US" dirty="0" smtClean="0"/>
              <a:t>State regulation and supervision</a:t>
            </a:r>
          </a:p>
          <a:p>
            <a:r>
              <a:rPr lang="en-US" dirty="0" smtClean="0"/>
              <a:t>State deposit guarantee</a:t>
            </a:r>
          </a:p>
          <a:p>
            <a:r>
              <a:rPr lang="en-US" dirty="0" smtClean="0"/>
              <a:t>NACSCU role limited in area above</a:t>
            </a:r>
          </a:p>
          <a:p>
            <a:r>
              <a:rPr lang="en-US" dirty="0" smtClean="0"/>
              <a:t>Companies supporting CUs exclusively have to more concentrate on services to CU Members and general public</a:t>
            </a:r>
            <a:endParaRPr lang="en-US" dirty="0"/>
          </a:p>
        </p:txBody>
      </p:sp>
    </p:spTree>
    <p:extLst>
      <p:ext uri="{BB962C8B-B14F-4D97-AF65-F5344CB8AC3E}">
        <p14:creationId xmlns:p14="http://schemas.microsoft.com/office/powerpoint/2010/main" val="12145878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2800" dirty="0">
                <a:cs typeface="Times New Roman" charset="0"/>
              </a:rPr>
              <a:t>Credit Unions in Poland: consolidated </a:t>
            </a:r>
            <a:r>
              <a:rPr lang="en-US" sz="2800" dirty="0" smtClean="0">
                <a:cs typeface="Times New Roman" charset="0"/>
              </a:rPr>
              <a:t>development</a:t>
            </a:r>
            <a:endParaRPr lang="pl-PL" sz="2800" dirty="0"/>
          </a:p>
        </p:txBody>
      </p:sp>
      <p:sp>
        <p:nvSpPr>
          <p:cNvPr id="3" name="Symbol zastępczy zawartości 2"/>
          <p:cNvSpPr>
            <a:spLocks noGrp="1"/>
          </p:cNvSpPr>
          <p:nvPr>
            <p:ph idx="1"/>
          </p:nvPr>
        </p:nvSpPr>
        <p:spPr/>
        <p:txBody>
          <a:bodyPr>
            <a:normAutofit lnSpcReduction="10000"/>
          </a:bodyPr>
          <a:lstStyle/>
          <a:p>
            <a:pPr lvl="1"/>
            <a:r>
              <a:rPr lang="en-US" sz="2000" dirty="0"/>
              <a:t>Important factor of success: common, country-wide branding campaigns (with the use of one trade mark) financed through central marketing fund (with participation of all CUs, NACSCU, CU Insurance)</a:t>
            </a:r>
          </a:p>
          <a:p>
            <a:pPr lvl="1"/>
            <a:endParaRPr lang="en-US" sz="2000" dirty="0"/>
          </a:p>
          <a:p>
            <a:pPr lvl="1"/>
            <a:r>
              <a:rPr lang="en-US" sz="2000" u="sng" dirty="0"/>
              <a:t>One trade mark, one message – some examples:</a:t>
            </a:r>
          </a:p>
          <a:p>
            <a:pPr marL="800100" lvl="1" indent="-342900">
              <a:buFont typeface="Arial"/>
              <a:buChar char="•"/>
            </a:pPr>
            <a:r>
              <a:rPr lang="en-US" sz="2000" dirty="0"/>
              <a:t>Safe, convenient place  for affordable services:</a:t>
            </a:r>
          </a:p>
          <a:p>
            <a:pPr lvl="1"/>
            <a:r>
              <a:rPr lang="en-US" sz="2000" i="1" dirty="0"/>
              <a:t>It is </a:t>
            </a:r>
            <a:r>
              <a:rPr lang="en-US" sz="2000" b="1" i="1" dirty="0"/>
              <a:t>YOUR</a:t>
            </a:r>
            <a:r>
              <a:rPr lang="en-US" sz="2000" i="1" dirty="0"/>
              <a:t> Credit Union, Close and Safe, Best deposits, best credits</a:t>
            </a:r>
          </a:p>
          <a:p>
            <a:pPr marL="800100" lvl="1" indent="-342900">
              <a:buFont typeface="Arial"/>
              <a:buChar char="•"/>
            </a:pPr>
            <a:r>
              <a:rPr lang="en-US" sz="2000" dirty="0"/>
              <a:t>During crises: </a:t>
            </a:r>
          </a:p>
          <a:p>
            <a:pPr lvl="1"/>
            <a:r>
              <a:rPr lang="en-US" sz="2000" b="1" i="1" dirty="0"/>
              <a:t>Don’t blame us: we are not banks</a:t>
            </a:r>
          </a:p>
          <a:p>
            <a:pPr marL="800100" lvl="1" indent="-342900">
              <a:buFont typeface="Arial"/>
              <a:buChar char="•"/>
            </a:pPr>
            <a:r>
              <a:rPr lang="en-US" sz="2000" dirty="0"/>
              <a:t>We always stress: tradition, Polish capital, Polish ownership</a:t>
            </a:r>
          </a:p>
          <a:p>
            <a:pPr marL="800100" lvl="1" indent="-342900">
              <a:buFont typeface="Arial"/>
              <a:buChar char="•"/>
            </a:pPr>
            <a:r>
              <a:rPr lang="en-US" sz="2000" dirty="0"/>
              <a:t>Making use of personalities: actors, sportsmen, etc. bringing positive associations (since 2011 the nationwide marketing persona for CU movement in Poland has </a:t>
            </a:r>
            <a:r>
              <a:rPr lang="en-US" sz="2000" dirty="0" smtClean="0"/>
              <a:t>been </a:t>
            </a:r>
            <a:r>
              <a:rPr lang="en-US" sz="2000" dirty="0"/>
              <a:t>well-known actor)</a:t>
            </a:r>
            <a:r>
              <a:rPr lang="pl-PL" sz="2000" dirty="0"/>
              <a:t>.</a:t>
            </a:r>
            <a:r>
              <a:rPr lang="en-US" sz="2000" dirty="0"/>
              <a:t> </a:t>
            </a:r>
          </a:p>
          <a:p>
            <a:endParaRPr lang="pl-PL" dirty="0"/>
          </a:p>
        </p:txBody>
      </p:sp>
    </p:spTree>
    <p:extLst>
      <p:ext uri="{BB962C8B-B14F-4D97-AF65-F5344CB8AC3E}">
        <p14:creationId xmlns:p14="http://schemas.microsoft.com/office/powerpoint/2010/main" val="37449355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descr="NaszDziennik_KSKOK_wincie_(250x37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7900" y="0"/>
            <a:ext cx="4632681" cy="6858000"/>
          </a:xfrm>
          <a:prstGeom prst="rect">
            <a:avLst/>
          </a:prstGeom>
        </p:spPr>
      </p:pic>
    </p:spTree>
    <p:extLst>
      <p:ext uri="{BB962C8B-B14F-4D97-AF65-F5344CB8AC3E}">
        <p14:creationId xmlns:p14="http://schemas.microsoft.com/office/powerpoint/2010/main" val="340760082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92 proc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6300" y="0"/>
            <a:ext cx="4848301" cy="6858000"/>
          </a:xfrm>
          <a:prstGeom prst="rect">
            <a:avLst/>
          </a:prstGeom>
        </p:spPr>
      </p:pic>
    </p:spTree>
    <p:extLst>
      <p:ext uri="{BB962C8B-B14F-4D97-AF65-F5344CB8AC3E}">
        <p14:creationId xmlns:p14="http://schemas.microsoft.com/office/powerpoint/2010/main" val="8330540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przekaz relamowy SKOK_maj.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6300" y="0"/>
            <a:ext cx="4848301" cy="6858000"/>
          </a:xfrm>
          <a:prstGeom prst="rect">
            <a:avLst/>
          </a:prstGeom>
        </p:spPr>
      </p:pic>
    </p:spTree>
    <p:extLst>
      <p:ext uri="{BB962C8B-B14F-4D97-AF65-F5344CB8AC3E}">
        <p14:creationId xmlns:p14="http://schemas.microsoft.com/office/powerpoint/2010/main" val="21302688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bwMode="auto">
          <a:xfrm>
            <a:off x="914400" y="692150"/>
            <a:ext cx="8229600" cy="6477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normAutofit fontScale="90000"/>
          </a:bodyPr>
          <a:lstStyle/>
          <a:p>
            <a:pPr algn="ctr"/>
            <a:r>
              <a:rPr lang="pl-PL" sz="3600" dirty="0"/>
              <a:t>POLISH CREDIT UNION SYSTEM </a:t>
            </a:r>
            <a:r>
              <a:rPr lang="pl-PL" sz="3200" dirty="0"/>
              <a:t/>
            </a:r>
            <a:br>
              <a:rPr lang="pl-PL" sz="3200" dirty="0"/>
            </a:br>
            <a:r>
              <a:rPr lang="pl-PL" sz="3200" dirty="0"/>
              <a:t/>
            </a:r>
            <a:br>
              <a:rPr lang="pl-PL" sz="3200" dirty="0"/>
            </a:br>
            <a:endParaRPr lang="pl-PL" sz="3200" dirty="0"/>
          </a:p>
        </p:txBody>
      </p:sp>
      <p:sp>
        <p:nvSpPr>
          <p:cNvPr id="153603" name="Rectangle 3"/>
          <p:cNvSpPr>
            <a:spLocks noGrp="1" noChangeArrowheads="1"/>
          </p:cNvSpPr>
          <p:nvPr>
            <p:ph type="body" sz="half" idx="1"/>
          </p:nvPr>
        </p:nvSpPr>
        <p:spPr>
          <a:xfrm>
            <a:off x="755650" y="1412875"/>
            <a:ext cx="7416800" cy="4537075"/>
          </a:xfrm>
        </p:spPr>
        <p:txBody>
          <a:bodyPr>
            <a:normAutofit fontScale="92500" lnSpcReduction="10000"/>
          </a:bodyPr>
          <a:lstStyle/>
          <a:p>
            <a:pPr>
              <a:lnSpc>
                <a:spcPct val="80000"/>
              </a:lnSpc>
              <a:buNone/>
            </a:pPr>
            <a:r>
              <a:rPr lang="en-US" sz="2400" b="1" dirty="0"/>
              <a:t>1992</a:t>
            </a:r>
            <a:r>
              <a:rPr lang="en-US" sz="2400" dirty="0"/>
              <a:t> – The first credit union in Poland begins its </a:t>
            </a:r>
            <a:r>
              <a:rPr lang="en-US" sz="2400" dirty="0" smtClean="0"/>
              <a:t>operations. There was no specific Law on CUs – only one article in Trade Union Law.</a:t>
            </a:r>
            <a:endParaRPr lang="en-US" sz="2400" dirty="0"/>
          </a:p>
          <a:p>
            <a:pPr>
              <a:lnSpc>
                <a:spcPct val="80000"/>
              </a:lnSpc>
              <a:buFont typeface="Wingdings" charset="0"/>
              <a:buNone/>
            </a:pPr>
            <a:r>
              <a:rPr lang="pl-PL" sz="2400" dirty="0"/>
              <a:t>	</a:t>
            </a:r>
            <a:r>
              <a:rPr lang="en-US" sz="2400" dirty="0"/>
              <a:t>CUs were operating only on the base of occupational common bond, usually between employees of one or a few companies (shipyard, coal mine, hospital, etc.) or one occupation (teachers working in schools of certain state administration unit</a:t>
            </a:r>
            <a:r>
              <a:rPr lang="en-US" sz="2400" dirty="0" smtClean="0"/>
              <a:t>). </a:t>
            </a:r>
          </a:p>
          <a:p>
            <a:pPr>
              <a:lnSpc>
                <a:spcPct val="80000"/>
              </a:lnSpc>
              <a:buFont typeface="Wingdings" charset="0"/>
              <a:buNone/>
            </a:pPr>
            <a:endParaRPr lang="en-US" sz="2400" dirty="0"/>
          </a:p>
          <a:p>
            <a:pPr>
              <a:lnSpc>
                <a:spcPct val="80000"/>
              </a:lnSpc>
              <a:buFont typeface="Wingdings" charset="0"/>
              <a:buNone/>
            </a:pPr>
            <a:r>
              <a:rPr lang="en-US" sz="2400" b="1" dirty="0"/>
              <a:t>1996</a:t>
            </a:r>
            <a:r>
              <a:rPr lang="en-US" sz="2400" dirty="0"/>
              <a:t> – The Credit Union Act becomes effective. The law allows organizing CUs also with organizational common bond (for members of different social organizations: associations, societies, trade unions</a:t>
            </a:r>
            <a:r>
              <a:rPr lang="en-US" sz="2400" dirty="0" smtClean="0"/>
              <a:t>).  </a:t>
            </a:r>
          </a:p>
          <a:p>
            <a:pPr>
              <a:lnSpc>
                <a:spcPct val="80000"/>
              </a:lnSpc>
              <a:buFont typeface="Wingdings" charset="0"/>
              <a:buNone/>
            </a:pPr>
            <a:endParaRPr lang="en-US" sz="2400" dirty="0" smtClean="0"/>
          </a:p>
          <a:p>
            <a:pPr>
              <a:lnSpc>
                <a:spcPct val="80000"/>
              </a:lnSpc>
              <a:buFont typeface="Wingdings" charset="0"/>
              <a:buNone/>
            </a:pPr>
            <a:r>
              <a:rPr lang="en-US" sz="2400" b="1" dirty="0" smtClean="0"/>
              <a:t>2012</a:t>
            </a:r>
            <a:r>
              <a:rPr lang="en-US" sz="2400" dirty="0" smtClean="0"/>
              <a:t> – New Credit Union Act: state regulation and deposit guarantee</a:t>
            </a:r>
            <a:endParaRPr lang="en-US" sz="2400" dirty="0"/>
          </a:p>
        </p:txBody>
      </p:sp>
    </p:spTree>
    <p:extLst>
      <p:ext uri="{BB962C8B-B14F-4D97-AF65-F5344CB8AC3E}">
        <p14:creationId xmlns:p14="http://schemas.microsoft.com/office/powerpoint/2010/main" val="9832684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slide(fromLeft)">
                                      <p:cBhvr>
                                        <p:cTn id="7" dur="500"/>
                                        <p:tgtEl>
                                          <p:spTgt spid="153603">
                                            <p:txEl>
                                              <p:pRg st="0" end="0"/>
                                            </p:txEl>
                                          </p:spTgt>
                                        </p:tgtEl>
                                      </p:cBhvr>
                                    </p:animEffect>
                                  </p:childTnLst>
                                </p:cTn>
                              </p:par>
                              <p:par>
                                <p:cTn id="8" presetID="12" presetClass="entr" presetSubtype="8" fill="hold" nodeType="withEffect">
                                  <p:stCondLst>
                                    <p:cond delay="0"/>
                                  </p:stCondLst>
                                  <p:childTnLst>
                                    <p:set>
                                      <p:cBhvr>
                                        <p:cTn id="9" dur="1" fill="hold">
                                          <p:stCondLst>
                                            <p:cond delay="0"/>
                                          </p:stCondLst>
                                        </p:cTn>
                                        <p:tgtEl>
                                          <p:spTgt spid="153603">
                                            <p:txEl>
                                              <p:pRg st="1" end="1"/>
                                            </p:txEl>
                                          </p:spTgt>
                                        </p:tgtEl>
                                        <p:attrNameLst>
                                          <p:attrName>style.visibility</p:attrName>
                                        </p:attrNameLst>
                                      </p:cBhvr>
                                      <p:to>
                                        <p:strVal val="visible"/>
                                      </p:to>
                                    </p:set>
                                    <p:animEffect transition="in" filter="slide(fromLeft)">
                                      <p:cBhvr>
                                        <p:cTn id="10" dur="500"/>
                                        <p:tgtEl>
                                          <p:spTgt spid="15360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2" fill="hold" nodeType="clickEffect">
                                  <p:stCondLst>
                                    <p:cond delay="0"/>
                                  </p:stCondLst>
                                  <p:childTnLst>
                                    <p:set>
                                      <p:cBhvr>
                                        <p:cTn id="14" dur="1" fill="hold">
                                          <p:stCondLst>
                                            <p:cond delay="0"/>
                                          </p:stCondLst>
                                        </p:cTn>
                                        <p:tgtEl>
                                          <p:spTgt spid="153603">
                                            <p:txEl>
                                              <p:pRg st="3" end="3"/>
                                            </p:txEl>
                                          </p:spTgt>
                                        </p:tgtEl>
                                        <p:attrNameLst>
                                          <p:attrName>style.visibility</p:attrName>
                                        </p:attrNameLst>
                                      </p:cBhvr>
                                      <p:to>
                                        <p:strVal val="visible"/>
                                      </p:to>
                                    </p:set>
                                    <p:animEffect transition="in" filter="slide(fromRight)">
                                      <p:cBhvr>
                                        <p:cTn id="15" dur="500"/>
                                        <p:tgtEl>
                                          <p:spTgt spid="15360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nodeType="clickEffect">
                                  <p:stCondLst>
                                    <p:cond delay="0"/>
                                  </p:stCondLst>
                                  <p:childTnLst>
                                    <p:set>
                                      <p:cBhvr>
                                        <p:cTn id="19" dur="1" fill="hold">
                                          <p:stCondLst>
                                            <p:cond delay="0"/>
                                          </p:stCondLst>
                                        </p:cTn>
                                        <p:tgtEl>
                                          <p:spTgt spid="153603">
                                            <p:txEl>
                                              <p:pRg st="5" end="5"/>
                                            </p:txEl>
                                          </p:spTgt>
                                        </p:tgtEl>
                                        <p:attrNameLst>
                                          <p:attrName>style.visibility</p:attrName>
                                        </p:attrNameLst>
                                      </p:cBhvr>
                                      <p:to>
                                        <p:strVal val="visible"/>
                                      </p:to>
                                    </p:set>
                                    <p:anim calcmode="lin" valueType="num">
                                      <p:cBhvr additive="base">
                                        <p:cTn id="20" dur="500"/>
                                        <p:tgtEl>
                                          <p:spTgt spid="153603">
                                            <p:txEl>
                                              <p:pRg st="5" end="5"/>
                                            </p:txEl>
                                          </p:spTgt>
                                        </p:tgtEl>
                                        <p:attrNameLst>
                                          <p:attrName>ppt_x</p:attrName>
                                        </p:attrNameLst>
                                      </p:cBhvr>
                                      <p:tavLst>
                                        <p:tav tm="0">
                                          <p:val>
                                            <p:strVal val="#ppt_x-#ppt_w*1.125000"/>
                                          </p:val>
                                        </p:tav>
                                        <p:tav tm="100000">
                                          <p:val>
                                            <p:strVal val="#ppt_x"/>
                                          </p:val>
                                        </p:tav>
                                      </p:tavLst>
                                    </p:anim>
                                    <p:animEffect transition="in" filter="wipe(right)">
                                      <p:cBhvr>
                                        <p:cTn id="21" dur="500"/>
                                        <p:tgtEl>
                                          <p:spTgt spid="1536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800" b="1" dirty="0"/>
              <a:t>NEW STRATEGY</a:t>
            </a:r>
            <a:br>
              <a:rPr lang="pl-PL" sz="2800" b="1" dirty="0"/>
            </a:br>
            <a:r>
              <a:rPr lang="pl-PL" sz="2800" dirty="0"/>
              <a:t>STEFCZYK GROUP OF CREDIT UNIONS</a:t>
            </a:r>
            <a:r>
              <a:rPr lang="pl-PL" sz="2800" dirty="0">
                <a:cs typeface="Times New Roman" charset="0"/>
              </a:rPr>
              <a:t/>
            </a:r>
            <a:br>
              <a:rPr lang="pl-PL" sz="2800" dirty="0">
                <a:cs typeface="Times New Roman" charset="0"/>
              </a:rPr>
            </a:br>
            <a:endParaRPr lang="pl-PL" sz="2800" dirty="0"/>
          </a:p>
        </p:txBody>
      </p:sp>
      <p:sp>
        <p:nvSpPr>
          <p:cNvPr id="3" name="Symbol zastępczy zawartości 2"/>
          <p:cNvSpPr>
            <a:spLocks noGrp="1"/>
          </p:cNvSpPr>
          <p:nvPr>
            <p:ph idx="1"/>
          </p:nvPr>
        </p:nvSpPr>
        <p:spPr/>
        <p:txBody>
          <a:bodyPr/>
          <a:lstStyle/>
          <a:p>
            <a:pPr marL="0" indent="0">
              <a:buNone/>
            </a:pPr>
            <a:r>
              <a:rPr lang="en-US" dirty="0">
                <a:latin typeface="Times New Roman"/>
                <a:cs typeface="Times New Roman"/>
              </a:rPr>
              <a:t>The main objective is to integrate the system of credit unions by standardizing and unifying products, services and processes and  applying best practices developed in Credit Unions and affiliated companies. The Group benefits from the effect of scale, concentration of resources and cooperation.</a:t>
            </a:r>
            <a:endParaRPr lang="en-US" dirty="0">
              <a:solidFill>
                <a:srgbClr val="FF3300"/>
              </a:solidFill>
              <a:latin typeface="Times New Roman"/>
              <a:cs typeface="Times New Roman"/>
            </a:endParaRPr>
          </a:p>
          <a:p>
            <a:pPr marL="0" indent="0">
              <a:buNone/>
            </a:pPr>
            <a:endParaRPr lang="pl-PL" dirty="0"/>
          </a:p>
        </p:txBody>
      </p:sp>
    </p:spTree>
    <p:extLst>
      <p:ext uri="{BB962C8B-B14F-4D97-AF65-F5344CB8AC3E}">
        <p14:creationId xmlns:p14="http://schemas.microsoft.com/office/powerpoint/2010/main" val="417367166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20" name="Picture 4" descr="logo KASY Stefczyka pełne"/>
          <p:cNvPicPr>
            <a:picLocks noChangeAspect="1" noChangeArrowheads="1"/>
          </p:cNvPicPr>
          <p:nvPr/>
        </p:nvPicPr>
        <p:blipFill>
          <a:blip r:embed="rId3" cstate="print"/>
          <a:srcRect/>
          <a:stretch>
            <a:fillRect/>
          </a:stretch>
        </p:blipFill>
        <p:spPr bwMode="auto">
          <a:xfrm>
            <a:off x="3132138" y="2760663"/>
            <a:ext cx="2592387" cy="1820862"/>
          </a:xfrm>
          <a:prstGeom prst="rect">
            <a:avLst/>
          </a:prstGeom>
          <a:noFill/>
          <a:ln w="9525">
            <a:noFill/>
            <a:miter lim="800000"/>
            <a:headEnd/>
            <a:tailEnd/>
          </a:ln>
        </p:spPr>
      </p:pic>
      <p:pic>
        <p:nvPicPr>
          <p:cNvPr id="86021" name="Picture 5" descr="logo_ZACHODNIA"/>
          <p:cNvPicPr>
            <a:picLocks noChangeAspect="1" noChangeArrowheads="1"/>
          </p:cNvPicPr>
          <p:nvPr/>
        </p:nvPicPr>
        <p:blipFill>
          <a:blip r:embed="rId4" cstate="print"/>
          <a:srcRect/>
          <a:stretch>
            <a:fillRect/>
          </a:stretch>
        </p:blipFill>
        <p:spPr bwMode="auto">
          <a:xfrm>
            <a:off x="179512" y="2060848"/>
            <a:ext cx="2592388" cy="331788"/>
          </a:xfrm>
          <a:prstGeom prst="rect">
            <a:avLst/>
          </a:prstGeom>
          <a:noFill/>
          <a:ln w="9525">
            <a:noFill/>
            <a:miter lim="800000"/>
            <a:headEnd/>
            <a:tailEnd/>
          </a:ln>
        </p:spPr>
      </p:pic>
      <p:pic>
        <p:nvPicPr>
          <p:cNvPr id="86022" name="Picture 6" descr="logo SKOK Polska"/>
          <p:cNvPicPr>
            <a:picLocks noChangeAspect="1" noChangeArrowheads="1"/>
          </p:cNvPicPr>
          <p:nvPr/>
        </p:nvPicPr>
        <p:blipFill>
          <a:blip r:embed="rId5" cstate="print"/>
          <a:srcRect/>
          <a:stretch>
            <a:fillRect/>
          </a:stretch>
        </p:blipFill>
        <p:spPr bwMode="auto">
          <a:xfrm>
            <a:off x="3419872" y="1124744"/>
            <a:ext cx="2160588" cy="336550"/>
          </a:xfrm>
          <a:prstGeom prst="rect">
            <a:avLst/>
          </a:prstGeom>
          <a:noFill/>
          <a:ln w="9525">
            <a:noFill/>
            <a:miter lim="800000"/>
            <a:headEnd/>
            <a:tailEnd/>
          </a:ln>
        </p:spPr>
      </p:pic>
      <p:pic>
        <p:nvPicPr>
          <p:cNvPr id="86023" name="Picture 7" descr="logo SKOK Wybrzeże"/>
          <p:cNvPicPr>
            <a:picLocks noChangeAspect="1" noChangeArrowheads="1"/>
          </p:cNvPicPr>
          <p:nvPr/>
        </p:nvPicPr>
        <p:blipFill>
          <a:blip r:embed="rId6" cstate="print"/>
          <a:srcRect/>
          <a:stretch>
            <a:fillRect/>
          </a:stretch>
        </p:blipFill>
        <p:spPr bwMode="auto">
          <a:xfrm>
            <a:off x="6443666" y="2060576"/>
            <a:ext cx="2376487" cy="336550"/>
          </a:xfrm>
          <a:prstGeom prst="rect">
            <a:avLst/>
          </a:prstGeom>
          <a:noFill/>
          <a:ln w="9525">
            <a:noFill/>
            <a:miter lim="800000"/>
            <a:headEnd/>
            <a:tailEnd/>
          </a:ln>
        </p:spPr>
      </p:pic>
      <p:pic>
        <p:nvPicPr>
          <p:cNvPr id="86027" name="Picture 11" descr="logo_SKOK Wspólnota"/>
          <p:cNvPicPr>
            <a:picLocks noChangeAspect="1" noChangeArrowheads="1"/>
          </p:cNvPicPr>
          <p:nvPr/>
        </p:nvPicPr>
        <p:blipFill>
          <a:blip r:embed="rId7" cstate="print"/>
          <a:srcRect/>
          <a:stretch>
            <a:fillRect/>
          </a:stretch>
        </p:blipFill>
        <p:spPr bwMode="auto">
          <a:xfrm>
            <a:off x="6156177" y="5373219"/>
            <a:ext cx="2803525" cy="365125"/>
          </a:xfrm>
          <a:prstGeom prst="rect">
            <a:avLst/>
          </a:prstGeom>
          <a:noFill/>
          <a:ln w="9525">
            <a:noFill/>
            <a:miter lim="800000"/>
            <a:headEnd/>
            <a:tailEnd/>
          </a:ln>
        </p:spPr>
      </p:pic>
      <p:pic>
        <p:nvPicPr>
          <p:cNvPr id="86028" name="Picture 12" descr="logo_PROSTE"/>
          <p:cNvPicPr>
            <a:picLocks noChangeAspect="1" noChangeArrowheads="1"/>
          </p:cNvPicPr>
          <p:nvPr/>
        </p:nvPicPr>
        <p:blipFill>
          <a:blip r:embed="rId8" cstate="print"/>
          <a:srcRect/>
          <a:stretch>
            <a:fillRect/>
          </a:stretch>
        </p:blipFill>
        <p:spPr bwMode="auto">
          <a:xfrm>
            <a:off x="179512" y="5373216"/>
            <a:ext cx="2520950" cy="379412"/>
          </a:xfrm>
          <a:prstGeom prst="rect">
            <a:avLst/>
          </a:prstGeom>
          <a:noFill/>
          <a:ln w="9525">
            <a:noFill/>
            <a:miter lim="800000"/>
            <a:headEnd/>
            <a:tailEnd/>
          </a:ln>
        </p:spPr>
      </p:pic>
      <p:sp>
        <p:nvSpPr>
          <p:cNvPr id="86029" name="AutoShape 13"/>
          <p:cNvSpPr>
            <a:spLocks noChangeArrowheads="1"/>
          </p:cNvSpPr>
          <p:nvPr/>
        </p:nvSpPr>
        <p:spPr bwMode="auto">
          <a:xfrm>
            <a:off x="3924303" y="1844675"/>
            <a:ext cx="1152525" cy="647700"/>
          </a:xfrm>
          <a:prstGeom prst="upArrow">
            <a:avLst>
              <a:gd name="adj1" fmla="val 49861"/>
              <a:gd name="adj2" fmla="val 46694"/>
            </a:avLst>
          </a:prstGeom>
          <a:noFill/>
          <a:ln w="0">
            <a:solidFill>
              <a:schemeClr val="tx1"/>
            </a:solidFill>
            <a:miter lim="800000"/>
            <a:headEnd/>
            <a:tailEnd/>
          </a:ln>
        </p:spPr>
        <p:txBody>
          <a:bodyPr wrap="none" lIns="91425" tIns="45713" rIns="91425" bIns="45713" anchor="ctr"/>
          <a:lstStyle/>
          <a:p>
            <a:endParaRPr lang="pl-PL"/>
          </a:p>
        </p:txBody>
      </p:sp>
      <p:sp>
        <p:nvSpPr>
          <p:cNvPr id="86030" name="AutoShape 14"/>
          <p:cNvSpPr>
            <a:spLocks noChangeArrowheads="1"/>
          </p:cNvSpPr>
          <p:nvPr/>
        </p:nvSpPr>
        <p:spPr bwMode="auto">
          <a:xfrm rot="2545465">
            <a:off x="5580066" y="2781300"/>
            <a:ext cx="1152525" cy="647700"/>
          </a:xfrm>
          <a:prstGeom prst="upArrow">
            <a:avLst>
              <a:gd name="adj1" fmla="val 49861"/>
              <a:gd name="adj2" fmla="val 46694"/>
            </a:avLst>
          </a:prstGeom>
          <a:noFill/>
          <a:ln w="0">
            <a:solidFill>
              <a:schemeClr val="tx1"/>
            </a:solidFill>
            <a:miter lim="800000"/>
            <a:headEnd/>
            <a:tailEnd/>
          </a:ln>
        </p:spPr>
        <p:txBody>
          <a:bodyPr wrap="none" lIns="91425" tIns="45713" rIns="91425" bIns="45713" anchor="ctr"/>
          <a:lstStyle/>
          <a:p>
            <a:endParaRPr lang="pl-PL"/>
          </a:p>
        </p:txBody>
      </p:sp>
      <p:sp>
        <p:nvSpPr>
          <p:cNvPr id="86031" name="AutoShape 15"/>
          <p:cNvSpPr>
            <a:spLocks noChangeArrowheads="1"/>
          </p:cNvSpPr>
          <p:nvPr/>
        </p:nvSpPr>
        <p:spPr bwMode="auto">
          <a:xfrm rot="-3022917">
            <a:off x="2303465" y="2744789"/>
            <a:ext cx="1152525" cy="647700"/>
          </a:xfrm>
          <a:prstGeom prst="upArrow">
            <a:avLst>
              <a:gd name="adj1" fmla="val 49861"/>
              <a:gd name="adj2" fmla="val 46694"/>
            </a:avLst>
          </a:prstGeom>
          <a:noFill/>
          <a:ln w="0">
            <a:solidFill>
              <a:schemeClr val="tx1"/>
            </a:solidFill>
            <a:miter lim="800000"/>
            <a:headEnd/>
            <a:tailEnd/>
          </a:ln>
        </p:spPr>
        <p:txBody>
          <a:bodyPr wrap="none" lIns="91425" tIns="45713" rIns="91425" bIns="45713" anchor="ctr"/>
          <a:lstStyle/>
          <a:p>
            <a:endParaRPr lang="pl-PL"/>
          </a:p>
        </p:txBody>
      </p:sp>
      <p:sp>
        <p:nvSpPr>
          <p:cNvPr id="86032" name="AutoShape 16"/>
          <p:cNvSpPr>
            <a:spLocks noChangeArrowheads="1"/>
          </p:cNvSpPr>
          <p:nvPr/>
        </p:nvSpPr>
        <p:spPr bwMode="auto">
          <a:xfrm rot="10800000">
            <a:off x="3924303" y="5229225"/>
            <a:ext cx="1152525" cy="647700"/>
          </a:xfrm>
          <a:prstGeom prst="upArrow">
            <a:avLst>
              <a:gd name="adj1" fmla="val 49861"/>
              <a:gd name="adj2" fmla="val 46694"/>
            </a:avLst>
          </a:prstGeom>
          <a:noFill/>
          <a:ln w="0">
            <a:solidFill>
              <a:schemeClr val="tx1"/>
            </a:solidFill>
            <a:miter lim="800000"/>
            <a:headEnd/>
            <a:tailEnd/>
          </a:ln>
        </p:spPr>
        <p:txBody>
          <a:bodyPr wrap="none" lIns="91425" tIns="45713" rIns="91425" bIns="45713" anchor="ctr"/>
          <a:lstStyle/>
          <a:p>
            <a:endParaRPr lang="pl-PL"/>
          </a:p>
        </p:txBody>
      </p:sp>
      <p:sp>
        <p:nvSpPr>
          <p:cNvPr id="86033" name="AutoShape 17"/>
          <p:cNvSpPr>
            <a:spLocks noChangeArrowheads="1"/>
          </p:cNvSpPr>
          <p:nvPr/>
        </p:nvSpPr>
        <p:spPr bwMode="auto">
          <a:xfrm rot="7691906">
            <a:off x="5614990" y="4545014"/>
            <a:ext cx="1152525" cy="647700"/>
          </a:xfrm>
          <a:prstGeom prst="upArrow">
            <a:avLst>
              <a:gd name="adj1" fmla="val 49861"/>
              <a:gd name="adj2" fmla="val 46694"/>
            </a:avLst>
          </a:prstGeom>
          <a:noFill/>
          <a:ln w="0">
            <a:solidFill>
              <a:schemeClr val="tx1"/>
            </a:solidFill>
            <a:miter lim="800000"/>
            <a:headEnd/>
            <a:tailEnd/>
          </a:ln>
        </p:spPr>
        <p:txBody>
          <a:bodyPr wrap="none" lIns="91425" tIns="45713" rIns="91425" bIns="45713" anchor="ctr"/>
          <a:lstStyle/>
          <a:p>
            <a:endParaRPr lang="pl-PL"/>
          </a:p>
        </p:txBody>
      </p:sp>
      <p:sp>
        <p:nvSpPr>
          <p:cNvPr id="86034" name="AutoShape 18"/>
          <p:cNvSpPr>
            <a:spLocks noChangeArrowheads="1"/>
          </p:cNvSpPr>
          <p:nvPr/>
        </p:nvSpPr>
        <p:spPr bwMode="auto">
          <a:xfrm rot="-7748770">
            <a:off x="2303465" y="4689476"/>
            <a:ext cx="1152525" cy="647700"/>
          </a:xfrm>
          <a:prstGeom prst="upArrow">
            <a:avLst>
              <a:gd name="adj1" fmla="val 49861"/>
              <a:gd name="adj2" fmla="val 46694"/>
            </a:avLst>
          </a:prstGeom>
          <a:noFill/>
          <a:ln w="0">
            <a:solidFill>
              <a:schemeClr val="tx1"/>
            </a:solidFill>
            <a:miter lim="800000"/>
            <a:headEnd/>
            <a:tailEnd/>
          </a:ln>
        </p:spPr>
        <p:txBody>
          <a:bodyPr wrap="none" lIns="91425" tIns="45713" rIns="91425" bIns="45713" anchor="ctr"/>
          <a:lstStyle/>
          <a:p>
            <a:endParaRPr lang="pl-PL"/>
          </a:p>
        </p:txBody>
      </p:sp>
      <p:pic>
        <p:nvPicPr>
          <p:cNvPr id="15" name="Obraz 14" descr="logo_PROSTE"/>
          <p:cNvPicPr/>
          <p:nvPr/>
        </p:nvPicPr>
        <p:blipFill>
          <a:blip r:embed="rId8" cstate="print"/>
          <a:srcRect/>
          <a:stretch>
            <a:fillRect/>
          </a:stretch>
        </p:blipFill>
        <p:spPr bwMode="auto">
          <a:xfrm>
            <a:off x="3203851" y="6093296"/>
            <a:ext cx="2524125" cy="379890"/>
          </a:xfrm>
          <a:prstGeom prst="rect">
            <a:avLst/>
          </a:prstGeom>
          <a:noFill/>
          <a:ln w="9525">
            <a:noFill/>
            <a:miter lim="800000"/>
            <a:headEnd/>
            <a:tailEnd/>
          </a:ln>
        </p:spPr>
      </p:pic>
      <p:pic>
        <p:nvPicPr>
          <p:cNvPr id="16" name="Obraz 15" descr="logo_PROSTE"/>
          <p:cNvPicPr/>
          <p:nvPr/>
        </p:nvPicPr>
        <p:blipFill>
          <a:blip r:embed="rId8" cstate="print"/>
          <a:srcRect/>
          <a:stretch>
            <a:fillRect/>
          </a:stretch>
        </p:blipFill>
        <p:spPr bwMode="auto">
          <a:xfrm>
            <a:off x="6444211" y="3789040"/>
            <a:ext cx="2524125" cy="379890"/>
          </a:xfrm>
          <a:prstGeom prst="rect">
            <a:avLst/>
          </a:prstGeom>
          <a:noFill/>
          <a:ln w="9525">
            <a:noFill/>
            <a:miter lim="800000"/>
            <a:headEnd/>
            <a:tailEnd/>
          </a:ln>
        </p:spPr>
      </p:pic>
      <p:sp>
        <p:nvSpPr>
          <p:cNvPr id="115714" name="Text Box 2"/>
          <p:cNvSpPr txBox="1">
            <a:spLocks noChangeArrowheads="1"/>
          </p:cNvSpPr>
          <p:nvPr/>
        </p:nvSpPr>
        <p:spPr bwMode="auto">
          <a:xfrm>
            <a:off x="4355979" y="6093296"/>
            <a:ext cx="1362075" cy="360040"/>
          </a:xfrm>
          <a:prstGeom prst="rect">
            <a:avLst/>
          </a:prstGeom>
          <a:solidFill>
            <a:srgbClr val="F5E9BD"/>
          </a:solidFill>
          <a:ln w="9525">
            <a:solidFill>
              <a:srgbClr val="000000"/>
            </a:solidFill>
            <a:miter lim="800000"/>
            <a:headEnd/>
            <a:tailEnd/>
          </a:ln>
        </p:spPr>
        <p:txBody>
          <a:bodyPr vert="horz" wrap="square" lIns="91425" tIns="45713" rIns="91425" bIns="45713" numCol="1" anchor="t" anchorCtr="0" compatLnSpc="1">
            <a:prstTxWarp prst="textNoShape">
              <a:avLst/>
            </a:prstTxWarp>
          </a:bodyPr>
          <a:lstStyle/>
          <a:p>
            <a:pPr algn="ctr" defTabSz="914259">
              <a:spcAft>
                <a:spcPts val="1000"/>
              </a:spcAft>
            </a:pPr>
            <a:r>
              <a:rPr lang="pl-PL" sz="1100" b="1" dirty="0">
                <a:latin typeface="Candara" pitchFamily="34" charset="0"/>
                <a:cs typeface="Arial" pitchFamily="34" charset="0"/>
              </a:rPr>
              <a:t>SILESIA-CENTRUM</a:t>
            </a:r>
            <a:endParaRPr lang="pl-PL" sz="1100" dirty="0">
              <a:latin typeface="Arial" pitchFamily="34" charset="0"/>
              <a:cs typeface="Arial" pitchFamily="34" charset="0"/>
            </a:endParaRPr>
          </a:p>
        </p:txBody>
      </p:sp>
      <p:sp>
        <p:nvSpPr>
          <p:cNvPr id="115715" name="Text Box 3"/>
          <p:cNvSpPr txBox="1">
            <a:spLocks noChangeArrowheads="1"/>
          </p:cNvSpPr>
          <p:nvPr/>
        </p:nvSpPr>
        <p:spPr bwMode="auto">
          <a:xfrm>
            <a:off x="7596339" y="3789040"/>
            <a:ext cx="1362075" cy="360040"/>
          </a:xfrm>
          <a:prstGeom prst="rect">
            <a:avLst/>
          </a:prstGeom>
          <a:solidFill>
            <a:srgbClr val="F5E9BD"/>
          </a:solidFill>
          <a:ln w="9525">
            <a:solidFill>
              <a:srgbClr val="000000"/>
            </a:solidFill>
            <a:miter lim="800000"/>
            <a:headEnd/>
            <a:tailEnd/>
          </a:ln>
        </p:spPr>
        <p:txBody>
          <a:bodyPr vert="horz" wrap="square" lIns="91425" tIns="45713" rIns="91425" bIns="45713" numCol="1" anchor="t" anchorCtr="0" compatLnSpc="1">
            <a:prstTxWarp prst="textNoShape">
              <a:avLst/>
            </a:prstTxWarp>
          </a:bodyPr>
          <a:lstStyle/>
          <a:p>
            <a:pPr algn="ctr" defTabSz="914259">
              <a:spcAft>
                <a:spcPts val="1000"/>
              </a:spcAft>
            </a:pPr>
            <a:r>
              <a:rPr lang="pl-PL" sz="1200" b="1" dirty="0">
                <a:latin typeface="Candara" pitchFamily="34" charset="0"/>
                <a:cs typeface="Arial" pitchFamily="34" charset="0"/>
              </a:rPr>
              <a:t>UNII LUBELSKIEJ</a:t>
            </a:r>
            <a:endParaRPr lang="pl-PL" sz="1200" dirty="0">
              <a:latin typeface="Arial" pitchFamily="34" charset="0"/>
              <a:cs typeface="Arial" pitchFamily="34" charset="0"/>
            </a:endParaRPr>
          </a:p>
        </p:txBody>
      </p:sp>
      <p:sp>
        <p:nvSpPr>
          <p:cNvPr id="20" name="Strzałka w prawo 19"/>
          <p:cNvSpPr/>
          <p:nvPr/>
        </p:nvSpPr>
        <p:spPr bwMode="auto">
          <a:xfrm>
            <a:off x="5940152" y="3717033"/>
            <a:ext cx="432048" cy="576064"/>
          </a:xfrm>
          <a:prstGeom prst="rightArrow">
            <a:avLst/>
          </a:prstGeom>
          <a:noFill/>
          <a:ln w="9525" cap="flat" cmpd="sng" algn="ctr">
            <a:solidFill>
              <a:schemeClr val="tx1"/>
            </a:solidFill>
            <a:prstDash val="solid"/>
            <a:miter lim="800000"/>
            <a:headEnd type="none" w="med" len="med"/>
            <a:tailEnd type="none" w="med" len="med"/>
          </a:ln>
          <a:effectLst/>
        </p:spPr>
        <p:txBody>
          <a:bodyPr vert="horz" wrap="none" lIns="91425" tIns="45713" rIns="91425" bIns="45713" numCol="1" rtlCol="0" anchor="t" anchorCtr="0" compatLnSpc="1">
            <a:prstTxWarp prst="textNoShape">
              <a:avLst/>
            </a:prstTxWarp>
          </a:bodyPr>
          <a:lstStyle/>
          <a:p>
            <a:pPr defTabSz="914259"/>
            <a:endParaRPr lang="pl-PL" dirty="0">
              <a:noFill/>
            </a:endParaRPr>
          </a:p>
        </p:txBody>
      </p:sp>
      <p:pic>
        <p:nvPicPr>
          <p:cNvPr id="21" name="Obraz 20" descr="logo_PROSTE"/>
          <p:cNvPicPr/>
          <p:nvPr/>
        </p:nvPicPr>
        <p:blipFill>
          <a:blip r:embed="rId8" cstate="print"/>
          <a:srcRect/>
          <a:stretch>
            <a:fillRect/>
          </a:stretch>
        </p:blipFill>
        <p:spPr bwMode="auto">
          <a:xfrm>
            <a:off x="179515" y="3861048"/>
            <a:ext cx="2524125" cy="379890"/>
          </a:xfrm>
          <a:prstGeom prst="rect">
            <a:avLst/>
          </a:prstGeom>
          <a:noFill/>
          <a:ln w="9525">
            <a:noFill/>
            <a:miter lim="800000"/>
            <a:headEnd/>
            <a:tailEnd/>
          </a:ln>
        </p:spPr>
      </p:pic>
      <p:sp>
        <p:nvSpPr>
          <p:cNvPr id="22" name="Text Box 2"/>
          <p:cNvSpPr txBox="1">
            <a:spLocks noChangeArrowheads="1"/>
          </p:cNvSpPr>
          <p:nvPr/>
        </p:nvSpPr>
        <p:spPr bwMode="auto">
          <a:xfrm>
            <a:off x="1331643" y="3861048"/>
            <a:ext cx="1362075" cy="360040"/>
          </a:xfrm>
          <a:prstGeom prst="rect">
            <a:avLst/>
          </a:prstGeom>
          <a:solidFill>
            <a:srgbClr val="F5E9BD"/>
          </a:solidFill>
          <a:ln w="9525">
            <a:solidFill>
              <a:srgbClr val="000000"/>
            </a:solidFill>
            <a:miter lim="800000"/>
            <a:headEnd/>
            <a:tailEnd/>
          </a:ln>
        </p:spPr>
        <p:txBody>
          <a:bodyPr vert="horz" wrap="square" lIns="91425" tIns="45713" rIns="91425" bIns="45713" numCol="1" anchor="t" anchorCtr="0" compatLnSpc="1">
            <a:prstTxWarp prst="textNoShape">
              <a:avLst/>
            </a:prstTxWarp>
          </a:bodyPr>
          <a:lstStyle/>
          <a:p>
            <a:pPr algn="ctr" defTabSz="914259">
              <a:spcAft>
                <a:spcPts val="1000"/>
              </a:spcAft>
            </a:pPr>
            <a:r>
              <a:rPr lang="pl-PL" sz="1600" b="1" dirty="0">
                <a:latin typeface="Candara" pitchFamily="34" charset="0"/>
                <a:cs typeface="Arial" pitchFamily="34" charset="0"/>
              </a:rPr>
              <a:t>JOWISZ</a:t>
            </a:r>
            <a:endParaRPr lang="pl-PL" sz="1600" dirty="0">
              <a:latin typeface="Arial" pitchFamily="34" charset="0"/>
              <a:cs typeface="Arial" pitchFamily="34" charset="0"/>
            </a:endParaRPr>
          </a:p>
        </p:txBody>
      </p:sp>
      <p:sp>
        <p:nvSpPr>
          <p:cNvPr id="24" name="Strzałka w lewo 23"/>
          <p:cNvSpPr/>
          <p:nvPr/>
        </p:nvSpPr>
        <p:spPr bwMode="auto">
          <a:xfrm>
            <a:off x="2843808" y="3717033"/>
            <a:ext cx="504056" cy="576064"/>
          </a:xfrm>
          <a:prstGeom prst="leftArrow">
            <a:avLst/>
          </a:prstGeom>
          <a:noFill/>
          <a:ln w="9525" cap="flat" cmpd="sng" algn="ctr">
            <a:solidFill>
              <a:schemeClr val="tx1"/>
            </a:solidFill>
            <a:prstDash val="solid"/>
            <a:miter lim="800000"/>
            <a:headEnd type="none" w="med" len="med"/>
            <a:tailEnd type="none" w="med" len="med"/>
          </a:ln>
          <a:effectLst/>
        </p:spPr>
        <p:txBody>
          <a:bodyPr vert="horz" wrap="none" lIns="91425" tIns="45713" rIns="91425" bIns="45713" numCol="1" rtlCol="0" anchor="t" anchorCtr="0" compatLnSpc="1">
            <a:prstTxWarp prst="textNoShape">
              <a:avLst/>
            </a:prstTxWarp>
          </a:bodyPr>
          <a:lstStyle/>
          <a:p>
            <a:pPr defTabSz="914259"/>
            <a:endParaRPr lang="pl-PL"/>
          </a:p>
        </p:txBody>
      </p:sp>
    </p:spTree>
    <p:extLst>
      <p:ext uri="{BB962C8B-B14F-4D97-AF65-F5344CB8AC3E}">
        <p14:creationId xmlns:p14="http://schemas.microsoft.com/office/powerpoint/2010/main" val="32872673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6020"/>
                                        </p:tgtEl>
                                        <p:attrNameLst>
                                          <p:attrName>style.visibility</p:attrName>
                                        </p:attrNameLst>
                                      </p:cBhvr>
                                      <p:to>
                                        <p:strVal val="visible"/>
                                      </p:to>
                                    </p:set>
                                    <p:animEffect transition="in" filter="wipe(down)">
                                      <p:cBhvr>
                                        <p:cTn id="7" dur="500"/>
                                        <p:tgtEl>
                                          <p:spTgt spid="860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6028"/>
                                        </p:tgtEl>
                                        <p:attrNameLst>
                                          <p:attrName>style.visibility</p:attrName>
                                        </p:attrNameLst>
                                      </p:cBhvr>
                                      <p:to>
                                        <p:strVal val="visible"/>
                                      </p:to>
                                    </p:set>
                                    <p:animEffect transition="in" filter="wipe(down)">
                                      <p:cBhvr>
                                        <p:cTn id="12" dur="500"/>
                                        <p:tgtEl>
                                          <p:spTgt spid="860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6021"/>
                                        </p:tgtEl>
                                        <p:attrNameLst>
                                          <p:attrName>style.visibility</p:attrName>
                                        </p:attrNameLst>
                                      </p:cBhvr>
                                      <p:to>
                                        <p:strVal val="visible"/>
                                      </p:to>
                                    </p:set>
                                    <p:animEffect transition="in" filter="wipe(down)">
                                      <p:cBhvr>
                                        <p:cTn id="22" dur="500"/>
                                        <p:tgtEl>
                                          <p:spTgt spid="860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6022"/>
                                        </p:tgtEl>
                                        <p:attrNameLst>
                                          <p:attrName>style.visibility</p:attrName>
                                        </p:attrNameLst>
                                      </p:cBhvr>
                                      <p:to>
                                        <p:strVal val="visible"/>
                                      </p:to>
                                    </p:set>
                                    <p:animEffect transition="in" filter="wipe(down)">
                                      <p:cBhvr>
                                        <p:cTn id="27" dur="500"/>
                                        <p:tgtEl>
                                          <p:spTgt spid="860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6023"/>
                                        </p:tgtEl>
                                        <p:attrNameLst>
                                          <p:attrName>style.visibility</p:attrName>
                                        </p:attrNameLst>
                                      </p:cBhvr>
                                      <p:to>
                                        <p:strVal val="visible"/>
                                      </p:to>
                                    </p:set>
                                    <p:animEffect transition="in" filter="wipe(down)">
                                      <p:cBhvr>
                                        <p:cTn id="32" dur="500"/>
                                        <p:tgtEl>
                                          <p:spTgt spid="860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6027"/>
                                        </p:tgtEl>
                                        <p:attrNameLst>
                                          <p:attrName>style.visibility</p:attrName>
                                        </p:attrNameLst>
                                      </p:cBhvr>
                                      <p:to>
                                        <p:strVal val="visible"/>
                                      </p:to>
                                    </p:set>
                                    <p:animEffect transition="in" filter="wipe(down)">
                                      <p:cBhvr>
                                        <p:cTn id="42" dur="500"/>
                                        <p:tgtEl>
                                          <p:spTgt spid="860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cs typeface="Times New Roman" charset="0"/>
              </a:rPr>
              <a:t>Kasy Stefczyka – Stefczyk </a:t>
            </a:r>
            <a:r>
              <a:rPr lang="pl-PL" dirty="0" err="1" smtClean="0">
                <a:cs typeface="Times New Roman" charset="0"/>
              </a:rPr>
              <a:t>Group</a:t>
            </a:r>
            <a:r>
              <a:rPr lang="pl-PL" dirty="0" smtClean="0">
                <a:cs typeface="Times New Roman" charset="0"/>
              </a:rPr>
              <a:t> of </a:t>
            </a:r>
            <a:r>
              <a:rPr lang="pl-PL" dirty="0" err="1" smtClean="0">
                <a:cs typeface="Times New Roman" charset="0"/>
              </a:rPr>
              <a:t>CUs</a:t>
            </a:r>
            <a:endParaRPr lang="pl-PL" dirty="0"/>
          </a:p>
        </p:txBody>
      </p:sp>
      <p:sp>
        <p:nvSpPr>
          <p:cNvPr id="3" name="Symbol zastępczy zawartości 2"/>
          <p:cNvSpPr>
            <a:spLocks noGrp="1"/>
          </p:cNvSpPr>
          <p:nvPr>
            <p:ph idx="1"/>
          </p:nvPr>
        </p:nvSpPr>
        <p:spPr/>
        <p:txBody>
          <a:bodyPr>
            <a:normAutofit fontScale="92500" lnSpcReduction="20000"/>
          </a:bodyPr>
          <a:lstStyle/>
          <a:p>
            <a:pPr marL="0" indent="0">
              <a:buNone/>
            </a:pPr>
            <a:r>
              <a:rPr lang="en-US" b="1" dirty="0"/>
              <a:t>Unified</a:t>
            </a:r>
            <a:r>
              <a:rPr lang="en-US" dirty="0"/>
              <a:t> :</a:t>
            </a:r>
          </a:p>
          <a:p>
            <a:pPr marL="609507" indent="-609507"/>
            <a:r>
              <a:rPr lang="en-US" dirty="0"/>
              <a:t>lending processes and methods of credit analysis, </a:t>
            </a:r>
          </a:p>
          <a:p>
            <a:pPr marL="609507" indent="-609507"/>
            <a:r>
              <a:rPr lang="en-US" dirty="0"/>
              <a:t>products, but with individually established prices, </a:t>
            </a:r>
          </a:p>
          <a:p>
            <a:pPr marL="609507" indent="-609507"/>
            <a:r>
              <a:rPr lang="en-US" dirty="0"/>
              <a:t>design of branch outlook, </a:t>
            </a:r>
          </a:p>
          <a:p>
            <a:pPr marL="609507" indent="-609507"/>
            <a:r>
              <a:rPr lang="en-US" dirty="0"/>
              <a:t>marketing, </a:t>
            </a:r>
          </a:p>
          <a:p>
            <a:pPr marL="609507" indent="-609507"/>
            <a:r>
              <a:rPr lang="en-US" dirty="0"/>
              <a:t>methods of business planning</a:t>
            </a:r>
          </a:p>
          <a:p>
            <a:pPr marL="609507" indent="-609507"/>
            <a:r>
              <a:rPr lang="en-US" dirty="0"/>
              <a:t>methods of risk management,</a:t>
            </a:r>
          </a:p>
          <a:p>
            <a:pPr marL="609507" indent="-609507"/>
            <a:r>
              <a:rPr lang="en-US" dirty="0"/>
              <a:t>consulting and advisory services</a:t>
            </a:r>
            <a:endParaRPr lang="pl-PL" dirty="0"/>
          </a:p>
        </p:txBody>
      </p:sp>
    </p:spTree>
    <p:extLst>
      <p:ext uri="{BB962C8B-B14F-4D97-AF65-F5344CB8AC3E}">
        <p14:creationId xmlns:p14="http://schemas.microsoft.com/office/powerpoint/2010/main" val="6340903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2" end="2"/>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16" dur="500"/>
                                        <p:tgtEl>
                                          <p:spTgt spid="3">
                                            <p:txEl>
                                              <p:pRg st="3" end="3"/>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4" end="4"/>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24" dur="500"/>
                                        <p:tgtEl>
                                          <p:spTgt spid="3">
                                            <p:txEl>
                                              <p:pRg st="5" end="5"/>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28" dur="500"/>
                                        <p:tgtEl>
                                          <p:spTgt spid="3">
                                            <p:txEl>
                                              <p:pRg st="6" end="6"/>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7544" y="620688"/>
            <a:ext cx="8229600" cy="709612"/>
          </a:xfrm>
        </p:spPr>
        <p:txBody>
          <a:bodyPr/>
          <a:lstStyle/>
          <a:p>
            <a:pPr eaLnBrk="1" hangingPunct="1"/>
            <a:r>
              <a:rPr lang="pl-PL" sz="3600" dirty="0"/>
              <a:t>Kasy Stefczyka </a:t>
            </a:r>
            <a:r>
              <a:rPr lang="pl-PL" sz="3600" dirty="0" err="1"/>
              <a:t>are</a:t>
            </a:r>
            <a:r>
              <a:rPr lang="pl-PL" sz="3600" dirty="0"/>
              <a:t>… </a:t>
            </a:r>
          </a:p>
        </p:txBody>
      </p:sp>
      <p:sp>
        <p:nvSpPr>
          <p:cNvPr id="89091" name="Rectangle 3"/>
          <p:cNvSpPr>
            <a:spLocks noGrp="1" noChangeArrowheads="1"/>
          </p:cNvSpPr>
          <p:nvPr>
            <p:ph type="body" idx="1"/>
          </p:nvPr>
        </p:nvSpPr>
        <p:spPr>
          <a:xfrm>
            <a:off x="395536" y="1700811"/>
            <a:ext cx="8229600" cy="4785395"/>
          </a:xfrm>
        </p:spPr>
        <p:txBody>
          <a:bodyPr/>
          <a:lstStyle/>
          <a:p>
            <a:pPr marL="609507" indent="-609507" algn="ctr" eaLnBrk="1" hangingPunct="1">
              <a:buNone/>
            </a:pPr>
            <a:r>
              <a:rPr lang="pl-PL" sz="3000" dirty="0"/>
              <a:t>…</a:t>
            </a:r>
            <a:r>
              <a:rPr lang="pl-PL" sz="2400" dirty="0"/>
              <a:t> </a:t>
            </a:r>
            <a:r>
              <a:rPr lang="en-US" sz="2400" dirty="0" smtClean="0"/>
              <a:t>clients of the same service providers </a:t>
            </a:r>
          </a:p>
          <a:p>
            <a:pPr marL="609507" indent="-609507" algn="ctr" eaLnBrk="1" hangingPunct="1">
              <a:buNone/>
            </a:pPr>
            <a:r>
              <a:rPr lang="en-US" sz="2400" dirty="0" smtClean="0"/>
              <a:t>within the Center of Common Services (CUW), </a:t>
            </a:r>
          </a:p>
          <a:p>
            <a:pPr marL="609507" indent="-609507" algn="ctr" eaLnBrk="1" hangingPunct="1">
              <a:buNone/>
            </a:pPr>
            <a:r>
              <a:rPr lang="en-US" sz="2400" dirty="0" smtClean="0"/>
              <a:t> a shared service center combined with outsourcing.</a:t>
            </a:r>
          </a:p>
          <a:p>
            <a:pPr marL="609507" indent="-609507" algn="ctr" eaLnBrk="1" hangingPunct="1">
              <a:buNone/>
            </a:pPr>
            <a:r>
              <a:rPr lang="en-US" sz="2400" u="sng" dirty="0" smtClean="0">
                <a:solidFill>
                  <a:srgbClr val="6600FF"/>
                </a:solidFill>
              </a:rPr>
              <a:t>The same Service – The same Price.</a:t>
            </a:r>
            <a:endParaRPr lang="en-US" sz="2400" u="sng" dirty="0">
              <a:solidFill>
                <a:srgbClr val="6600FF"/>
              </a:solidFill>
            </a:endParaRPr>
          </a:p>
        </p:txBody>
      </p:sp>
      <p:pic>
        <p:nvPicPr>
          <p:cNvPr id="89092" name="Picture 4" descr="logo KASY Stefczyka pełne"/>
          <p:cNvPicPr>
            <a:picLocks noChangeAspect="1" noChangeArrowheads="1"/>
          </p:cNvPicPr>
          <p:nvPr/>
        </p:nvPicPr>
        <p:blipFill>
          <a:blip r:embed="rId2" cstate="print"/>
          <a:srcRect/>
          <a:stretch>
            <a:fillRect/>
          </a:stretch>
        </p:blipFill>
        <p:spPr bwMode="auto">
          <a:xfrm>
            <a:off x="3276600" y="3429001"/>
            <a:ext cx="2303463" cy="1617663"/>
          </a:xfrm>
          <a:prstGeom prst="rect">
            <a:avLst/>
          </a:prstGeom>
          <a:noFill/>
          <a:ln w="9525">
            <a:noFill/>
            <a:miter lim="800000"/>
            <a:headEnd/>
            <a:tailEnd/>
          </a:ln>
        </p:spPr>
      </p:pic>
      <p:pic>
        <p:nvPicPr>
          <p:cNvPr id="6" name="Obraz 5" descr="logo_HSO.png"/>
          <p:cNvPicPr>
            <a:picLocks noChangeAspect="1"/>
          </p:cNvPicPr>
          <p:nvPr/>
        </p:nvPicPr>
        <p:blipFill>
          <a:blip r:embed="rId3" cstate="print"/>
          <a:stretch>
            <a:fillRect/>
          </a:stretch>
        </p:blipFill>
        <p:spPr>
          <a:xfrm>
            <a:off x="430216" y="5734050"/>
            <a:ext cx="1838325" cy="717550"/>
          </a:xfrm>
          <a:prstGeom prst="rect">
            <a:avLst/>
          </a:prstGeom>
          <a:ln>
            <a:noFill/>
          </a:ln>
          <a:effectLst>
            <a:outerShdw blurRad="673100" dist="76200" dir="2700000" algn="tl" rotWithShape="0">
              <a:schemeClr val="bg1">
                <a:alpha val="65000"/>
              </a:schemeClr>
            </a:outerShdw>
          </a:effectLst>
        </p:spPr>
      </p:pic>
      <p:pic>
        <p:nvPicPr>
          <p:cNvPr id="7" name="Obraz 6" descr="logo_mediaSKOK.png"/>
          <p:cNvPicPr>
            <a:picLocks noChangeAspect="1"/>
          </p:cNvPicPr>
          <p:nvPr/>
        </p:nvPicPr>
        <p:blipFill>
          <a:blip r:embed="rId4" cstate="print"/>
          <a:stretch>
            <a:fillRect/>
          </a:stretch>
        </p:blipFill>
        <p:spPr>
          <a:xfrm>
            <a:off x="3348041" y="5830888"/>
            <a:ext cx="2160587" cy="982662"/>
          </a:xfrm>
          <a:prstGeom prst="rect">
            <a:avLst/>
          </a:prstGeom>
          <a:ln>
            <a:noFill/>
          </a:ln>
          <a:effectLst>
            <a:outerShdw blurRad="673100" dist="76200" dir="2700000" algn="tl" rotWithShape="0">
              <a:schemeClr val="bg1">
                <a:alpha val="65000"/>
              </a:schemeClr>
            </a:outerShdw>
          </a:effectLst>
        </p:spPr>
      </p:pic>
      <p:sp>
        <p:nvSpPr>
          <p:cNvPr id="89095" name="AutoShape 7"/>
          <p:cNvSpPr>
            <a:spLocks noChangeArrowheads="1"/>
          </p:cNvSpPr>
          <p:nvPr/>
        </p:nvSpPr>
        <p:spPr bwMode="auto">
          <a:xfrm rot="10800000">
            <a:off x="3924303" y="5300663"/>
            <a:ext cx="1152525" cy="647700"/>
          </a:xfrm>
          <a:prstGeom prst="upArrow">
            <a:avLst>
              <a:gd name="adj1" fmla="val 49861"/>
              <a:gd name="adj2" fmla="val 46694"/>
            </a:avLst>
          </a:prstGeom>
          <a:noFill/>
          <a:ln w="0">
            <a:solidFill>
              <a:schemeClr val="tx1"/>
            </a:solidFill>
            <a:miter lim="800000"/>
            <a:headEnd/>
            <a:tailEnd/>
          </a:ln>
        </p:spPr>
        <p:txBody>
          <a:bodyPr wrap="none" lIns="91425" tIns="45713" rIns="91425" bIns="45713" anchor="ctr"/>
          <a:lstStyle/>
          <a:p>
            <a:endParaRPr lang="pl-PL"/>
          </a:p>
        </p:txBody>
      </p:sp>
      <p:sp>
        <p:nvSpPr>
          <p:cNvPr id="89096" name="AutoShape 8"/>
          <p:cNvSpPr>
            <a:spLocks noChangeArrowheads="1"/>
          </p:cNvSpPr>
          <p:nvPr/>
        </p:nvSpPr>
        <p:spPr bwMode="auto">
          <a:xfrm rot="-7748770">
            <a:off x="1943103" y="4689476"/>
            <a:ext cx="1152525" cy="647700"/>
          </a:xfrm>
          <a:prstGeom prst="upArrow">
            <a:avLst>
              <a:gd name="adj1" fmla="val 49861"/>
              <a:gd name="adj2" fmla="val 46694"/>
            </a:avLst>
          </a:prstGeom>
          <a:noFill/>
          <a:ln w="0">
            <a:solidFill>
              <a:schemeClr val="tx1"/>
            </a:solidFill>
            <a:miter lim="800000"/>
            <a:headEnd/>
            <a:tailEnd/>
          </a:ln>
        </p:spPr>
        <p:txBody>
          <a:bodyPr wrap="none" lIns="91425" tIns="45713" rIns="91425" bIns="45713" anchor="ctr"/>
          <a:lstStyle/>
          <a:p>
            <a:endParaRPr lang="pl-PL"/>
          </a:p>
        </p:txBody>
      </p:sp>
      <p:sp>
        <p:nvSpPr>
          <p:cNvPr id="89097" name="AutoShape 9"/>
          <p:cNvSpPr>
            <a:spLocks noChangeArrowheads="1"/>
          </p:cNvSpPr>
          <p:nvPr/>
        </p:nvSpPr>
        <p:spPr bwMode="auto">
          <a:xfrm rot="7691906">
            <a:off x="5759453" y="4689476"/>
            <a:ext cx="1152525" cy="647700"/>
          </a:xfrm>
          <a:prstGeom prst="upArrow">
            <a:avLst>
              <a:gd name="adj1" fmla="val 49861"/>
              <a:gd name="adj2" fmla="val 46694"/>
            </a:avLst>
          </a:prstGeom>
          <a:noFill/>
          <a:ln w="0">
            <a:solidFill>
              <a:schemeClr val="tx1"/>
            </a:solidFill>
            <a:miter lim="800000"/>
            <a:headEnd/>
            <a:tailEnd/>
          </a:ln>
        </p:spPr>
        <p:txBody>
          <a:bodyPr wrap="none" lIns="91425" tIns="45713" rIns="91425" bIns="45713" anchor="ctr"/>
          <a:lstStyle/>
          <a:p>
            <a:endParaRPr lang="pl-PL"/>
          </a:p>
        </p:txBody>
      </p:sp>
      <p:pic>
        <p:nvPicPr>
          <p:cNvPr id="89098" name="Picture 10"/>
          <p:cNvPicPr>
            <a:picLocks noChangeAspect="1" noChangeArrowheads="1"/>
          </p:cNvPicPr>
          <p:nvPr/>
        </p:nvPicPr>
        <p:blipFill>
          <a:blip r:embed="rId5" cstate="print"/>
          <a:srcRect/>
          <a:stretch>
            <a:fillRect/>
          </a:stretch>
        </p:blipFill>
        <p:spPr bwMode="auto">
          <a:xfrm>
            <a:off x="6227764" y="5661025"/>
            <a:ext cx="2808287" cy="874713"/>
          </a:xfrm>
          <a:prstGeom prst="rect">
            <a:avLst/>
          </a:prstGeom>
          <a:noFill/>
          <a:ln w="9525">
            <a:noFill/>
            <a:miter lim="800000"/>
            <a:headEnd/>
            <a:tailEnd/>
          </a:ln>
        </p:spPr>
      </p:pic>
      <p:pic>
        <p:nvPicPr>
          <p:cNvPr id="2" name="Obraz 1"/>
          <p:cNvPicPr>
            <a:picLocks noChangeAspect="1"/>
          </p:cNvPicPr>
          <p:nvPr/>
        </p:nvPicPr>
        <p:blipFill>
          <a:blip r:embed="rId6" cstate="print"/>
          <a:stretch>
            <a:fillRect/>
          </a:stretch>
        </p:blipFill>
        <p:spPr>
          <a:xfrm>
            <a:off x="395536" y="5584663"/>
            <a:ext cx="2664296" cy="1012943"/>
          </a:xfrm>
          <a:prstGeom prst="rect">
            <a:avLst/>
          </a:prstGeom>
        </p:spPr>
      </p:pic>
    </p:spTree>
    <p:extLst>
      <p:ext uri="{BB962C8B-B14F-4D97-AF65-F5344CB8AC3E}">
        <p14:creationId xmlns:p14="http://schemas.microsoft.com/office/powerpoint/2010/main" val="36731238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 calcmode="lin" valueType="num">
                                      <p:cBhvr additive="base">
                                        <p:cTn id="7" dur="500" fill="hold"/>
                                        <p:tgtEl>
                                          <p:spTgt spid="890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90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9091">
                                            <p:txEl>
                                              <p:pRg st="1" end="1"/>
                                            </p:txEl>
                                          </p:spTgt>
                                        </p:tgtEl>
                                        <p:attrNameLst>
                                          <p:attrName>style.visibility</p:attrName>
                                        </p:attrNameLst>
                                      </p:cBhvr>
                                      <p:to>
                                        <p:strVal val="visible"/>
                                      </p:to>
                                    </p:set>
                                    <p:anim calcmode="lin" valueType="num">
                                      <p:cBhvr additive="base">
                                        <p:cTn id="13" dur="500" fill="hold"/>
                                        <p:tgtEl>
                                          <p:spTgt spid="890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90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9091">
                                            <p:txEl>
                                              <p:pRg st="2" end="2"/>
                                            </p:txEl>
                                          </p:spTgt>
                                        </p:tgtEl>
                                        <p:attrNameLst>
                                          <p:attrName>style.visibility</p:attrName>
                                        </p:attrNameLst>
                                      </p:cBhvr>
                                      <p:to>
                                        <p:strVal val="visible"/>
                                      </p:to>
                                    </p:set>
                                    <p:anim calcmode="lin" valueType="num">
                                      <p:cBhvr additive="base">
                                        <p:cTn id="19" dur="500" fill="hold"/>
                                        <p:tgtEl>
                                          <p:spTgt spid="890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90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9091">
                                            <p:txEl>
                                              <p:pRg st="3" end="3"/>
                                            </p:txEl>
                                          </p:spTgt>
                                        </p:tgtEl>
                                        <p:attrNameLst>
                                          <p:attrName>style.visibility</p:attrName>
                                        </p:attrNameLst>
                                      </p:cBhvr>
                                      <p:to>
                                        <p:strVal val="visible"/>
                                      </p:to>
                                    </p:set>
                                    <p:anim calcmode="lin" valueType="num">
                                      <p:cBhvr additive="base">
                                        <p:cTn id="25" dur="500" fill="hold"/>
                                        <p:tgtEl>
                                          <p:spTgt spid="890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90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89092"/>
                                        </p:tgtEl>
                                        <p:attrNameLst>
                                          <p:attrName>style.visibility</p:attrName>
                                        </p:attrNameLst>
                                      </p:cBhvr>
                                      <p:to>
                                        <p:strVal val="visible"/>
                                      </p:to>
                                    </p:set>
                                    <p:animEffect transition="in" filter="checkerboard(across)">
                                      <p:cBhvr>
                                        <p:cTn id="31" dur="500"/>
                                        <p:tgtEl>
                                          <p:spTgt spid="89092"/>
                                        </p:tgtEl>
                                      </p:cBhvr>
                                    </p:animEffect>
                                  </p:childTnLst>
                                </p:cTn>
                              </p:par>
                            </p:childTnLst>
                          </p:cTn>
                        </p:par>
                        <p:par>
                          <p:cTn id="32" fill="hold">
                            <p:stCondLst>
                              <p:cond delay="500"/>
                            </p:stCondLst>
                            <p:childTnLst>
                              <p:par>
                                <p:cTn id="33" presetID="22" presetClass="entr" presetSubtype="4" fill="hold" grpId="0" nodeType="afterEffect">
                                  <p:stCondLst>
                                    <p:cond delay="0"/>
                                  </p:stCondLst>
                                  <p:childTnLst>
                                    <p:set>
                                      <p:cBhvr>
                                        <p:cTn id="34" dur="1" fill="hold">
                                          <p:stCondLst>
                                            <p:cond delay="0"/>
                                          </p:stCondLst>
                                        </p:cTn>
                                        <p:tgtEl>
                                          <p:spTgt spid="89096"/>
                                        </p:tgtEl>
                                        <p:attrNameLst>
                                          <p:attrName>style.visibility</p:attrName>
                                        </p:attrNameLst>
                                      </p:cBhvr>
                                      <p:to>
                                        <p:strVal val="visible"/>
                                      </p:to>
                                    </p:set>
                                    <p:animEffect transition="in" filter="wipe(down)">
                                      <p:cBhvr>
                                        <p:cTn id="35" dur="500"/>
                                        <p:tgtEl>
                                          <p:spTgt spid="89096"/>
                                        </p:tgtEl>
                                      </p:cBhvr>
                                    </p:animEffect>
                                  </p:childTnLst>
                                </p:cTn>
                              </p:par>
                            </p:childTnLst>
                          </p:cTn>
                        </p:par>
                        <p:par>
                          <p:cTn id="36" fill="hold">
                            <p:stCondLst>
                              <p:cond delay="1000"/>
                            </p:stCondLst>
                            <p:childTnLst>
                              <p:par>
                                <p:cTn id="37" presetID="22" presetClass="entr" presetSubtype="4" fill="hold" grpId="0" nodeType="afterEffect">
                                  <p:stCondLst>
                                    <p:cond delay="0"/>
                                  </p:stCondLst>
                                  <p:childTnLst>
                                    <p:set>
                                      <p:cBhvr>
                                        <p:cTn id="38" dur="1" fill="hold">
                                          <p:stCondLst>
                                            <p:cond delay="0"/>
                                          </p:stCondLst>
                                        </p:cTn>
                                        <p:tgtEl>
                                          <p:spTgt spid="89095"/>
                                        </p:tgtEl>
                                        <p:attrNameLst>
                                          <p:attrName>style.visibility</p:attrName>
                                        </p:attrNameLst>
                                      </p:cBhvr>
                                      <p:to>
                                        <p:strVal val="visible"/>
                                      </p:to>
                                    </p:set>
                                    <p:animEffect transition="in" filter="wipe(down)">
                                      <p:cBhvr>
                                        <p:cTn id="39" dur="500"/>
                                        <p:tgtEl>
                                          <p:spTgt spid="89095"/>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89097"/>
                                        </p:tgtEl>
                                        <p:attrNameLst>
                                          <p:attrName>style.visibility</p:attrName>
                                        </p:attrNameLst>
                                      </p:cBhvr>
                                      <p:to>
                                        <p:strVal val="visible"/>
                                      </p:to>
                                    </p:set>
                                    <p:animEffect transition="in" filter="wipe(down)">
                                      <p:cBhvr>
                                        <p:cTn id="43" dur="500"/>
                                        <p:tgtEl>
                                          <p:spTgt spid="89097"/>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dissolve">
                                      <p:cBhvr>
                                        <p:cTn id="48" dur="500"/>
                                        <p:tgtEl>
                                          <p:spTgt spid="6"/>
                                        </p:tgtEl>
                                      </p:cBhvr>
                                    </p:animEffect>
                                  </p:childTnLst>
                                </p:cTn>
                              </p:par>
                            </p:childTnLst>
                          </p:cTn>
                        </p:par>
                        <p:par>
                          <p:cTn id="49" fill="hold">
                            <p:stCondLst>
                              <p:cond delay="500"/>
                            </p:stCondLst>
                            <p:childTnLst>
                              <p:par>
                                <p:cTn id="50" presetID="9" presetClass="entr" presetSubtype="0" fill="hold"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dissolve">
                                      <p:cBhvr>
                                        <p:cTn id="52" dur="500"/>
                                        <p:tgtEl>
                                          <p:spTgt spid="7"/>
                                        </p:tgtEl>
                                      </p:cBhvr>
                                    </p:animEffect>
                                  </p:childTnLst>
                                </p:cTn>
                              </p:par>
                            </p:childTnLst>
                          </p:cTn>
                        </p:par>
                        <p:par>
                          <p:cTn id="53" fill="hold">
                            <p:stCondLst>
                              <p:cond delay="1000"/>
                            </p:stCondLst>
                            <p:childTnLst>
                              <p:par>
                                <p:cTn id="54" presetID="9" presetClass="entr" presetSubtype="0" fill="hold" nodeType="afterEffect">
                                  <p:stCondLst>
                                    <p:cond delay="0"/>
                                  </p:stCondLst>
                                  <p:childTnLst>
                                    <p:set>
                                      <p:cBhvr>
                                        <p:cTn id="55" dur="1" fill="hold">
                                          <p:stCondLst>
                                            <p:cond delay="0"/>
                                          </p:stCondLst>
                                        </p:cTn>
                                        <p:tgtEl>
                                          <p:spTgt spid="89098"/>
                                        </p:tgtEl>
                                        <p:attrNameLst>
                                          <p:attrName>style.visibility</p:attrName>
                                        </p:attrNameLst>
                                      </p:cBhvr>
                                      <p:to>
                                        <p:strVal val="visible"/>
                                      </p:to>
                                    </p:set>
                                    <p:animEffect transition="in" filter="dissolve">
                                      <p:cBhvr>
                                        <p:cTn id="56" dur="500"/>
                                        <p:tgtEl>
                                          <p:spTgt spid="89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P spid="89095" grpId="0" animBg="1"/>
      <p:bldP spid="89096" grpId="0" animBg="1"/>
      <p:bldP spid="8909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zawartości 5"/>
          <p:cNvSpPr>
            <a:spLocks noGrp="1"/>
          </p:cNvSpPr>
          <p:nvPr>
            <p:ph idx="1"/>
          </p:nvPr>
        </p:nvSpPr>
        <p:spPr>
          <a:xfrm>
            <a:off x="457200" y="1631179"/>
            <a:ext cx="8229600" cy="4525963"/>
          </a:xfrm>
        </p:spPr>
        <p:txBody>
          <a:bodyPr>
            <a:normAutofit fontScale="92500" lnSpcReduction="10000"/>
          </a:bodyPr>
          <a:lstStyle/>
          <a:p>
            <a:pPr marL="609507" indent="-609507"/>
            <a:r>
              <a:rPr lang="en-US" dirty="0">
                <a:latin typeface="Times New Roman" pitchFamily="18" charset="0"/>
                <a:cs typeface="Times New Roman" pitchFamily="18" charset="0"/>
              </a:rPr>
              <a:t>designing of services,</a:t>
            </a:r>
          </a:p>
          <a:p>
            <a:pPr marL="609507" indent="-609507"/>
            <a:r>
              <a:rPr lang="en-US" dirty="0">
                <a:latin typeface="Times New Roman" pitchFamily="18" charset="0"/>
                <a:cs typeface="Times New Roman" pitchFamily="18" charset="0"/>
              </a:rPr>
              <a:t>loan processing, analysis, scoring of loan applications,</a:t>
            </a:r>
          </a:p>
          <a:p>
            <a:pPr marL="609507" indent="-609507"/>
            <a:r>
              <a:rPr lang="en-US" dirty="0">
                <a:latin typeface="Times New Roman" pitchFamily="18" charset="0"/>
                <a:cs typeface="Times New Roman" pitchFamily="18" charset="0"/>
              </a:rPr>
              <a:t>debt collection and restructuring, </a:t>
            </a:r>
          </a:p>
          <a:p>
            <a:pPr marL="609507" indent="-609507"/>
            <a:r>
              <a:rPr lang="en-US" dirty="0">
                <a:latin typeface="Times New Roman" pitchFamily="18" charset="0"/>
                <a:cs typeface="Times New Roman" pitchFamily="18" charset="0"/>
              </a:rPr>
              <a:t>recruitment and training, </a:t>
            </a:r>
          </a:p>
          <a:p>
            <a:pPr marL="609507" indent="-609507"/>
            <a:r>
              <a:rPr lang="en-US" dirty="0">
                <a:latin typeface="Times New Roman" pitchFamily="18" charset="0"/>
                <a:cs typeface="Times New Roman" pitchFamily="18" charset="0"/>
              </a:rPr>
              <a:t>motivation system,</a:t>
            </a:r>
          </a:p>
          <a:p>
            <a:pPr marL="609507" indent="-609507"/>
            <a:r>
              <a:rPr lang="en-US" dirty="0">
                <a:latin typeface="Times New Roman" pitchFamily="18" charset="0"/>
                <a:cs typeface="Times New Roman" pitchFamily="18" charset="0"/>
              </a:rPr>
              <a:t>legal </a:t>
            </a:r>
            <a:r>
              <a:rPr lang="en-US" dirty="0" smtClean="0">
                <a:latin typeface="Times New Roman" pitchFamily="18" charset="0"/>
                <a:cs typeface="Times New Roman" pitchFamily="18" charset="0"/>
              </a:rPr>
              <a:t>counseling</a:t>
            </a:r>
            <a:r>
              <a:rPr lang="en-US" dirty="0">
                <a:latin typeface="Times New Roman" pitchFamily="18" charset="0"/>
                <a:cs typeface="Times New Roman" pitchFamily="18" charset="0"/>
              </a:rPr>
              <a:t>,</a:t>
            </a:r>
          </a:p>
          <a:p>
            <a:pPr marL="609507" indent="-609507"/>
            <a:r>
              <a:rPr lang="en-US" dirty="0">
                <a:latin typeface="Times New Roman" pitchFamily="18" charset="0"/>
                <a:cs typeface="Times New Roman" pitchFamily="18" charset="0"/>
              </a:rPr>
              <a:t>archiving of members documentation, </a:t>
            </a:r>
          </a:p>
          <a:p>
            <a:pPr marL="609507" indent="-609507"/>
            <a:r>
              <a:rPr lang="en-US" dirty="0">
                <a:latin typeface="Times New Roman" pitchFamily="18" charset="0"/>
                <a:cs typeface="Times New Roman" pitchFamily="18" charset="0"/>
              </a:rPr>
              <a:t>real estate administration service, </a:t>
            </a:r>
            <a:endParaRPr lang="pl-PL" dirty="0"/>
          </a:p>
        </p:txBody>
      </p:sp>
      <p:sp>
        <p:nvSpPr>
          <p:cNvPr id="10" name="Rectangle 1"/>
          <p:cNvSpPr txBox="1">
            <a:spLocks noChangeArrowheads="1"/>
          </p:cNvSpPr>
          <p:nvPr/>
        </p:nvSpPr>
        <p:spPr>
          <a:xfrm>
            <a:off x="914400" y="415788"/>
            <a:ext cx="7358063" cy="844823"/>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CU Management Partnership:</a:t>
            </a:r>
          </a:p>
          <a:p>
            <a:r>
              <a:rPr lang="en-US" sz="4000" dirty="0" smtClean="0"/>
              <a:t> Shared Services Center </a:t>
            </a:r>
            <a:endParaRPr lang="en-US" sz="4200" dirty="0">
              <a:cs typeface="Times New Roman" charset="0"/>
            </a:endParaRPr>
          </a:p>
        </p:txBody>
      </p:sp>
    </p:spTree>
    <p:extLst>
      <p:ext uri="{BB962C8B-B14F-4D97-AF65-F5344CB8AC3E}">
        <p14:creationId xmlns:p14="http://schemas.microsoft.com/office/powerpoint/2010/main" val="13965279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6">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6">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6">
                                            <p:txEl>
                                              <p:pRg st="2" end="2"/>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p:tgtEl>
                                          <p:spTgt spid="6">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6">
                                            <p:txEl>
                                              <p:pRg st="3" end="3"/>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p:tgtEl>
                                          <p:spTgt spid="6">
                                            <p:txEl>
                                              <p:pRg st="4" end="4"/>
                                            </p:txEl>
                                          </p:spTgt>
                                        </p:tgtEl>
                                        <p:attrNameLst>
                                          <p:attrName>ppt_y</p:attrName>
                                        </p:attrNameLst>
                                      </p:cBhvr>
                                      <p:tavLst>
                                        <p:tav tm="0">
                                          <p:val>
                                            <p:strVal val="#ppt_y+#ppt_h*1.125000"/>
                                          </p:val>
                                        </p:tav>
                                        <p:tav tm="100000">
                                          <p:val>
                                            <p:strVal val="#ppt_y"/>
                                          </p:val>
                                        </p:tav>
                                      </p:tavLst>
                                    </p:anim>
                                    <p:animEffect transition="in" filter="wipe(up)">
                                      <p:cBhvr>
                                        <p:cTn id="24" dur="500"/>
                                        <p:tgtEl>
                                          <p:spTgt spid="6">
                                            <p:txEl>
                                              <p:pRg st="4" end="4"/>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p:tgtEl>
                                          <p:spTgt spid="6">
                                            <p:txEl>
                                              <p:pRg st="5" end="5"/>
                                            </p:txEl>
                                          </p:spTgt>
                                        </p:tgtEl>
                                        <p:attrNameLst>
                                          <p:attrName>ppt_y</p:attrName>
                                        </p:attrNameLst>
                                      </p:cBhvr>
                                      <p:tavLst>
                                        <p:tav tm="0">
                                          <p:val>
                                            <p:strVal val="#ppt_y+#ppt_h*1.125000"/>
                                          </p:val>
                                        </p:tav>
                                        <p:tav tm="100000">
                                          <p:val>
                                            <p:strVal val="#ppt_y"/>
                                          </p:val>
                                        </p:tav>
                                      </p:tavLst>
                                    </p:anim>
                                    <p:animEffect transition="in" filter="wipe(up)">
                                      <p:cBhvr>
                                        <p:cTn id="28" dur="500"/>
                                        <p:tgtEl>
                                          <p:spTgt spid="6">
                                            <p:txEl>
                                              <p:pRg st="5" end="5"/>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p:tgtEl>
                                          <p:spTgt spid="6">
                                            <p:txEl>
                                              <p:pRg st="6" end="6"/>
                                            </p:txEl>
                                          </p:spTgt>
                                        </p:tgtEl>
                                        <p:attrNameLst>
                                          <p:attrName>ppt_y</p:attrName>
                                        </p:attrNameLst>
                                      </p:cBhvr>
                                      <p:tavLst>
                                        <p:tav tm="0">
                                          <p:val>
                                            <p:strVal val="#ppt_y+#ppt_h*1.125000"/>
                                          </p:val>
                                        </p:tav>
                                        <p:tav tm="100000">
                                          <p:val>
                                            <p:strVal val="#ppt_y"/>
                                          </p:val>
                                        </p:tav>
                                      </p:tavLst>
                                    </p:anim>
                                    <p:animEffect transition="in" filter="wipe(up)">
                                      <p:cBhvr>
                                        <p:cTn id="32" dur="500"/>
                                        <p:tgtEl>
                                          <p:spTgt spid="6">
                                            <p:txEl>
                                              <p:pRg st="6" end="6"/>
                                            </p:txEl>
                                          </p:spTgt>
                                        </p:tgtEl>
                                      </p:cBhvr>
                                    </p:animEffect>
                                  </p:childTnLst>
                                </p:cTn>
                              </p:par>
                              <p:par>
                                <p:cTn id="33" presetID="12" presetClass="entr" presetSubtype="4"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p:tgtEl>
                                          <p:spTgt spid="6">
                                            <p:txEl>
                                              <p:pRg st="7" end="7"/>
                                            </p:txEl>
                                          </p:spTgt>
                                        </p:tgtEl>
                                        <p:attrNameLst>
                                          <p:attrName>ppt_y</p:attrName>
                                        </p:attrNameLst>
                                      </p:cBhvr>
                                      <p:tavLst>
                                        <p:tav tm="0">
                                          <p:val>
                                            <p:strVal val="#ppt_y+#ppt_h*1.125000"/>
                                          </p:val>
                                        </p:tav>
                                        <p:tav tm="100000">
                                          <p:val>
                                            <p:strVal val="#ppt_y"/>
                                          </p:val>
                                        </p:tav>
                                      </p:tavLst>
                                    </p:anim>
                                    <p:animEffect transition="in" filter="wipe(up)">
                                      <p:cBhvr>
                                        <p:cTn id="36"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2800" dirty="0"/>
              <a:t>CU Management Partnership:</a:t>
            </a:r>
            <a:br>
              <a:rPr lang="en-US" sz="2800" dirty="0"/>
            </a:br>
            <a:r>
              <a:rPr lang="en-US" sz="2800" dirty="0"/>
              <a:t> Shared Services Center </a:t>
            </a:r>
            <a:endParaRPr lang="pl-PL" sz="2800" dirty="0"/>
          </a:p>
        </p:txBody>
      </p:sp>
      <p:sp>
        <p:nvSpPr>
          <p:cNvPr id="3" name="Symbol zastępczy zawartości 2"/>
          <p:cNvSpPr>
            <a:spLocks noGrp="1"/>
          </p:cNvSpPr>
          <p:nvPr>
            <p:ph idx="1"/>
          </p:nvPr>
        </p:nvSpPr>
        <p:spPr/>
        <p:txBody>
          <a:bodyPr>
            <a:normAutofit lnSpcReduction="10000"/>
          </a:bodyPr>
          <a:lstStyle/>
          <a:p>
            <a:pPr marL="609507" indent="-609507"/>
            <a:r>
              <a:rPr lang="en-US" dirty="0">
                <a:latin typeface="Times New Roman" pitchFamily="18" charset="0"/>
                <a:cs typeface="Times New Roman" pitchFamily="18" charset="0"/>
              </a:rPr>
              <a:t>branch security,</a:t>
            </a:r>
          </a:p>
          <a:p>
            <a:pPr marL="609507" indent="-609507"/>
            <a:r>
              <a:rPr lang="en-US" dirty="0">
                <a:latin typeface="Times New Roman" pitchFamily="18" charset="0"/>
                <a:cs typeface="Times New Roman" pitchFamily="18" charset="0"/>
              </a:rPr>
              <a:t>arranging of the locations for CUs branches, </a:t>
            </a:r>
          </a:p>
          <a:p>
            <a:pPr marL="609507" indent="-609507"/>
            <a:r>
              <a:rPr lang="en-US" dirty="0">
                <a:latin typeface="Times New Roman" pitchFamily="18" charset="0"/>
                <a:cs typeface="Times New Roman" pitchFamily="18" charset="0"/>
              </a:rPr>
              <a:t>cash management and security transport, </a:t>
            </a:r>
          </a:p>
          <a:p>
            <a:pPr marL="609507" indent="-609507"/>
            <a:r>
              <a:rPr lang="en-US" dirty="0">
                <a:latin typeface="Times New Roman" pitchFamily="18" charset="0"/>
                <a:cs typeface="Times New Roman" pitchFamily="18" charset="0"/>
              </a:rPr>
              <a:t>administration of the fleet of vehicles, </a:t>
            </a:r>
          </a:p>
          <a:p>
            <a:pPr marL="609507" indent="-609507"/>
            <a:r>
              <a:rPr lang="en-US" dirty="0">
                <a:latin typeface="Times New Roman" pitchFamily="18" charset="0"/>
                <a:cs typeface="Times New Roman" pitchFamily="18" charset="0"/>
              </a:rPr>
              <a:t>leasing,</a:t>
            </a:r>
          </a:p>
          <a:p>
            <a:pPr marL="609507" indent="-609507"/>
            <a:r>
              <a:rPr lang="en-US" dirty="0">
                <a:latin typeface="Times New Roman" pitchFamily="18" charset="0"/>
                <a:cs typeface="Times New Roman" pitchFamily="18" charset="0"/>
              </a:rPr>
              <a:t>shipment of mass correspondence,</a:t>
            </a:r>
          </a:p>
          <a:p>
            <a:pPr marL="609507" indent="-609507"/>
            <a:r>
              <a:rPr lang="en-US" dirty="0">
                <a:latin typeface="Times New Roman" pitchFamily="18" charset="0"/>
                <a:cs typeface="Times New Roman" pitchFamily="18" charset="0"/>
              </a:rPr>
              <a:t>stationery supply, </a:t>
            </a:r>
          </a:p>
          <a:p>
            <a:pPr marL="609507" indent="-609507"/>
            <a:r>
              <a:rPr lang="en-US" dirty="0">
                <a:latin typeface="Times New Roman" pitchFamily="18" charset="0"/>
                <a:cs typeface="Times New Roman" pitchFamily="18" charset="0"/>
              </a:rPr>
              <a:t>ATM service. </a:t>
            </a:r>
          </a:p>
          <a:p>
            <a:endParaRPr lang="pl-PL" dirty="0"/>
          </a:p>
        </p:txBody>
      </p:sp>
    </p:spTree>
    <p:extLst>
      <p:ext uri="{BB962C8B-B14F-4D97-AF65-F5344CB8AC3E}">
        <p14:creationId xmlns:p14="http://schemas.microsoft.com/office/powerpoint/2010/main" val="34476135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3">
                                            <p:txEl>
                                              <p:pRg st="2" end="2"/>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3" end="3"/>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4" dur="500"/>
                                        <p:tgtEl>
                                          <p:spTgt spid="3">
                                            <p:txEl>
                                              <p:pRg st="4" end="4"/>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28" dur="500"/>
                                        <p:tgtEl>
                                          <p:spTgt spid="3">
                                            <p:txEl>
                                              <p:pRg st="5" end="5"/>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6" end="6"/>
                                            </p:txEl>
                                          </p:spTgt>
                                        </p:tgtEl>
                                      </p:cBhvr>
                                    </p:animEffect>
                                  </p:childTnLst>
                                </p:cTn>
                              </p:par>
                              <p:par>
                                <p:cTn id="33" presetID="1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Media Company</a:t>
            </a:r>
            <a:endParaRPr lang="pl-PL" dirty="0"/>
          </a:p>
        </p:txBody>
      </p:sp>
      <p:sp>
        <p:nvSpPr>
          <p:cNvPr id="3" name="Symbol zastępczy zawartości 2"/>
          <p:cNvSpPr>
            <a:spLocks noGrp="1"/>
          </p:cNvSpPr>
          <p:nvPr>
            <p:ph idx="1"/>
          </p:nvPr>
        </p:nvSpPr>
        <p:spPr/>
        <p:txBody>
          <a:bodyPr/>
          <a:lstStyle/>
          <a:p>
            <a:pPr marL="609507" indent="-609507"/>
            <a:r>
              <a:rPr lang="en-US" dirty="0">
                <a:latin typeface="Times New Roman"/>
                <a:cs typeface="Times New Roman"/>
              </a:rPr>
              <a:t>marketing campaigns, </a:t>
            </a:r>
          </a:p>
          <a:p>
            <a:pPr marL="609507" indent="-609507"/>
            <a:r>
              <a:rPr lang="en-US" dirty="0">
                <a:latin typeface="Times New Roman"/>
                <a:cs typeface="Times New Roman"/>
              </a:rPr>
              <a:t>public relations, </a:t>
            </a:r>
          </a:p>
          <a:p>
            <a:pPr marL="609507" indent="-609507"/>
            <a:r>
              <a:rPr lang="en-US" dirty="0">
                <a:latin typeface="Times New Roman"/>
                <a:cs typeface="Times New Roman"/>
              </a:rPr>
              <a:t>publishing,</a:t>
            </a:r>
          </a:p>
          <a:p>
            <a:pPr marL="609507" indent="-609507"/>
            <a:r>
              <a:rPr lang="en-US" dirty="0">
                <a:latin typeface="Times New Roman"/>
                <a:cs typeface="Times New Roman"/>
              </a:rPr>
              <a:t>creation of multimedia, </a:t>
            </a:r>
          </a:p>
          <a:p>
            <a:pPr marL="609507" indent="-609507"/>
            <a:r>
              <a:rPr lang="en-US" dirty="0">
                <a:latin typeface="Times New Roman"/>
                <a:cs typeface="Times New Roman"/>
              </a:rPr>
              <a:t>organization of events,</a:t>
            </a:r>
          </a:p>
          <a:p>
            <a:pPr marL="609507" indent="-609507"/>
            <a:r>
              <a:rPr lang="en-US" dirty="0">
                <a:latin typeface="Times New Roman"/>
                <a:cs typeface="Times New Roman"/>
              </a:rPr>
              <a:t>web services. </a:t>
            </a:r>
          </a:p>
        </p:txBody>
      </p:sp>
    </p:spTree>
    <p:extLst>
      <p:ext uri="{BB962C8B-B14F-4D97-AF65-F5344CB8AC3E}">
        <p14:creationId xmlns:p14="http://schemas.microsoft.com/office/powerpoint/2010/main" val="24695952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3">
                                            <p:txEl>
                                              <p:pRg st="2" end="2"/>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3" end="3"/>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4" dur="500"/>
                                        <p:tgtEl>
                                          <p:spTgt spid="3">
                                            <p:txEl>
                                              <p:pRg st="4" end="4"/>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4000" dirty="0">
                <a:cs typeface="Times New Roman" charset="0"/>
              </a:rPr>
              <a:t>CU Financial Society S.A. </a:t>
            </a:r>
            <a:endParaRPr lang="pl-PL" sz="4000" dirty="0"/>
          </a:p>
        </p:txBody>
      </p:sp>
      <p:sp>
        <p:nvSpPr>
          <p:cNvPr id="3" name="Symbol zastępczy zawartości 2"/>
          <p:cNvSpPr>
            <a:spLocks noGrp="1"/>
          </p:cNvSpPr>
          <p:nvPr>
            <p:ph idx="1"/>
          </p:nvPr>
        </p:nvSpPr>
        <p:spPr/>
        <p:txBody>
          <a:bodyPr>
            <a:normAutofit fontScale="85000" lnSpcReduction="20000"/>
          </a:bodyPr>
          <a:lstStyle/>
          <a:p>
            <a:r>
              <a:rPr lang="en-US" dirty="0">
                <a:latin typeface="Times New Roman"/>
                <a:cs typeface="Times New Roman"/>
              </a:rPr>
              <a:t>Development of software matching the ongoing development of the credit unions,  their operations and range of products and services</a:t>
            </a:r>
          </a:p>
          <a:p>
            <a:r>
              <a:rPr lang="en-US" dirty="0">
                <a:latin typeface="Times New Roman"/>
                <a:cs typeface="Times New Roman"/>
              </a:rPr>
              <a:t>Internet banking (e-</a:t>
            </a:r>
            <a:r>
              <a:rPr lang="en-US" dirty="0" err="1">
                <a:latin typeface="Times New Roman"/>
                <a:cs typeface="Times New Roman"/>
              </a:rPr>
              <a:t>skok</a:t>
            </a:r>
            <a:r>
              <a:rPr lang="en-US" dirty="0">
                <a:latin typeface="Times New Roman"/>
                <a:cs typeface="Times New Roman"/>
              </a:rPr>
              <a:t>)</a:t>
            </a:r>
          </a:p>
          <a:p>
            <a:r>
              <a:rPr lang="en-US" dirty="0">
                <a:latin typeface="Times New Roman"/>
                <a:cs typeface="Times New Roman"/>
              </a:rPr>
              <a:t>Call center services for credit unions</a:t>
            </a:r>
          </a:p>
          <a:p>
            <a:r>
              <a:rPr lang="en-US" dirty="0">
                <a:latin typeface="Times New Roman"/>
                <a:cs typeface="Times New Roman"/>
              </a:rPr>
              <a:t>Electronic card processing, e-commerce, international money transfers</a:t>
            </a:r>
          </a:p>
          <a:p>
            <a:r>
              <a:rPr lang="en-US" dirty="0">
                <a:latin typeface="Times New Roman"/>
                <a:cs typeface="Times New Roman"/>
              </a:rPr>
              <a:t>Service of workstations and user support (Service Desk)</a:t>
            </a:r>
          </a:p>
          <a:p>
            <a:r>
              <a:rPr lang="en-US" dirty="0">
                <a:latin typeface="Times New Roman"/>
                <a:cs typeface="Times New Roman"/>
              </a:rPr>
              <a:t>Administration of telecommunications</a:t>
            </a:r>
          </a:p>
          <a:p>
            <a:r>
              <a:rPr lang="en-US" dirty="0">
                <a:latin typeface="Times New Roman"/>
                <a:cs typeface="Times New Roman"/>
              </a:rPr>
              <a:t>Hardware renting, data storage, servers</a:t>
            </a:r>
            <a:r>
              <a:rPr lang="en-US" dirty="0" smtClean="0">
                <a:latin typeface="Times New Roman"/>
                <a:cs typeface="Times New Roman"/>
              </a:rPr>
              <a:t>.</a:t>
            </a:r>
            <a:endParaRPr lang="en-US" dirty="0">
              <a:latin typeface="Times New Roman"/>
              <a:cs typeface="Times New Roman"/>
            </a:endParaRPr>
          </a:p>
        </p:txBody>
      </p:sp>
    </p:spTree>
    <p:extLst>
      <p:ext uri="{BB962C8B-B14F-4D97-AF65-F5344CB8AC3E}">
        <p14:creationId xmlns:p14="http://schemas.microsoft.com/office/powerpoint/2010/main" val="31128902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3">
                                            <p:txEl>
                                              <p:pRg st="2" end="2"/>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3" end="3"/>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4" dur="500"/>
                                        <p:tgtEl>
                                          <p:spTgt spid="3">
                                            <p:txEl>
                                              <p:pRg st="4" end="4"/>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28" dur="500"/>
                                        <p:tgtEl>
                                          <p:spTgt spid="3">
                                            <p:txEl>
                                              <p:pRg st="5" end="5"/>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bwMode="auto">
          <a:xfrm>
            <a:off x="539750" y="836613"/>
            <a:ext cx="8229600" cy="77787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normAutofit/>
          </a:bodyPr>
          <a:lstStyle/>
          <a:p>
            <a:pPr algn="ctr"/>
            <a:endParaRPr lang="pl-PL" sz="3200" dirty="0"/>
          </a:p>
        </p:txBody>
      </p:sp>
      <p:sp>
        <p:nvSpPr>
          <p:cNvPr id="155651" name="Rectangle 3"/>
          <p:cNvSpPr>
            <a:spLocks noGrp="1" noChangeArrowheads="1"/>
          </p:cNvSpPr>
          <p:nvPr>
            <p:ph type="body" sz="half" idx="1"/>
          </p:nvPr>
        </p:nvSpPr>
        <p:spPr>
          <a:xfrm>
            <a:off x="539750" y="2838502"/>
            <a:ext cx="5365307" cy="3695420"/>
          </a:xfrm>
        </p:spPr>
        <p:txBody>
          <a:bodyPr>
            <a:normAutofit lnSpcReduction="10000"/>
          </a:bodyPr>
          <a:lstStyle/>
          <a:p>
            <a:pPr>
              <a:buFont typeface="Wingdings" charset="0"/>
              <a:buNone/>
            </a:pPr>
            <a:r>
              <a:rPr lang="en-US" sz="2400" b="1" dirty="0"/>
              <a:t>Achievements</a:t>
            </a:r>
            <a:r>
              <a:rPr lang="pl-PL" sz="2400" b="1" dirty="0"/>
              <a:t>:</a:t>
            </a:r>
            <a:r>
              <a:rPr lang="en-US" sz="2400" dirty="0"/>
              <a:t> </a:t>
            </a:r>
          </a:p>
          <a:p>
            <a:r>
              <a:rPr lang="en-US" sz="2400" dirty="0"/>
              <a:t>Country </a:t>
            </a:r>
            <a:r>
              <a:rPr lang="en-US" sz="2400" dirty="0" smtClean="0"/>
              <a:t>largest </a:t>
            </a:r>
            <a:r>
              <a:rPr lang="en-US" sz="2400" dirty="0"/>
              <a:t>network offering financial services </a:t>
            </a:r>
            <a:r>
              <a:rPr lang="en-US" sz="2400" dirty="0" smtClean="0"/>
              <a:t>(by No </a:t>
            </a:r>
            <a:r>
              <a:rPr lang="en-US" sz="2400" dirty="0" smtClean="0"/>
              <a:t>of branches</a:t>
            </a:r>
            <a:r>
              <a:rPr lang="en-US" sz="2400" dirty="0"/>
              <a:t>)</a:t>
            </a:r>
          </a:p>
          <a:p>
            <a:r>
              <a:rPr lang="pl-PL" sz="2400" dirty="0"/>
              <a:t>6</a:t>
            </a:r>
            <a:r>
              <a:rPr lang="en-US" sz="2400" dirty="0"/>
              <a:t>% of total consumer lending (comparing to commercial banks)</a:t>
            </a:r>
          </a:p>
          <a:p>
            <a:r>
              <a:rPr lang="en-US" sz="2400" dirty="0"/>
              <a:t>2% of consumer savings market</a:t>
            </a:r>
            <a:endParaRPr lang="pl-PL" sz="2400" dirty="0"/>
          </a:p>
          <a:p>
            <a:endParaRPr lang="pl-PL" sz="2400" dirty="0"/>
          </a:p>
          <a:p>
            <a:r>
              <a:rPr lang="en-US" sz="2400" dirty="0"/>
              <a:t>Second largest CU movement in Europe</a:t>
            </a:r>
          </a:p>
          <a:p>
            <a:endParaRPr lang="en-US" sz="2400" dirty="0"/>
          </a:p>
        </p:txBody>
      </p:sp>
      <p:pic>
        <p:nvPicPr>
          <p:cNvPr id="2" name="Obraz 1" descr="XXII KRAJOWA KONFERENCJA SKOK_28.06.2014_PHOTO GRZEGORZ PACHLA_19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3377" y="323170"/>
            <a:ext cx="4346942" cy="2897962"/>
          </a:xfrm>
          <a:prstGeom prst="rect">
            <a:avLst/>
          </a:prstGeom>
        </p:spPr>
      </p:pic>
    </p:spTree>
    <p:extLst>
      <p:ext uri="{BB962C8B-B14F-4D97-AF65-F5344CB8AC3E}">
        <p14:creationId xmlns:p14="http://schemas.microsoft.com/office/powerpoint/2010/main" val="33670787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155651">
                                            <p:txEl>
                                              <p:pRg st="1" end="1"/>
                                            </p:txEl>
                                          </p:spTgt>
                                        </p:tgtEl>
                                        <p:attrNameLst>
                                          <p:attrName>style.visibility</p:attrName>
                                        </p:attrNameLst>
                                      </p:cBhvr>
                                      <p:to>
                                        <p:strVal val="visible"/>
                                      </p:to>
                                    </p:set>
                                    <p:anim calcmode="lin" valueType="num">
                                      <p:cBhvr>
                                        <p:cTn id="13" dur="1000" fill="hold"/>
                                        <p:tgtEl>
                                          <p:spTgt spid="155651">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155651">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155651">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5" presetClass="entr" presetSubtype="0" fill="hold" nodeType="clickEffect">
                                  <p:stCondLst>
                                    <p:cond delay="0"/>
                                  </p:stCondLst>
                                  <p:childTnLst>
                                    <p:set>
                                      <p:cBhvr>
                                        <p:cTn id="19" dur="1" fill="hold">
                                          <p:stCondLst>
                                            <p:cond delay="0"/>
                                          </p:stCondLst>
                                        </p:cTn>
                                        <p:tgtEl>
                                          <p:spTgt spid="155651">
                                            <p:txEl>
                                              <p:pRg st="2" end="2"/>
                                            </p:txEl>
                                          </p:spTgt>
                                        </p:tgtEl>
                                        <p:attrNameLst>
                                          <p:attrName>style.visibility</p:attrName>
                                        </p:attrNameLst>
                                      </p:cBhvr>
                                      <p:to>
                                        <p:strVal val="visible"/>
                                      </p:to>
                                    </p:set>
                                    <p:anim calcmode="lin" valueType="num">
                                      <p:cBhvr>
                                        <p:cTn id="20" dur="1000" fill="hold"/>
                                        <p:tgtEl>
                                          <p:spTgt spid="155651">
                                            <p:txEl>
                                              <p:pRg st="2" end="2"/>
                                            </p:txEl>
                                          </p:spTgt>
                                        </p:tgtEl>
                                        <p:attrNameLst>
                                          <p:attrName>ppt_w</p:attrName>
                                        </p:attrNameLst>
                                      </p:cBhvr>
                                      <p:tavLst>
                                        <p:tav tm="0">
                                          <p:val>
                                            <p:strVal val="#ppt_w*0.70"/>
                                          </p:val>
                                        </p:tav>
                                        <p:tav tm="100000">
                                          <p:val>
                                            <p:strVal val="#ppt_w"/>
                                          </p:val>
                                        </p:tav>
                                      </p:tavLst>
                                    </p:anim>
                                    <p:anim calcmode="lin" valueType="num">
                                      <p:cBhvr>
                                        <p:cTn id="21" dur="1000" fill="hold"/>
                                        <p:tgtEl>
                                          <p:spTgt spid="155651">
                                            <p:txEl>
                                              <p:pRg st="2" end="2"/>
                                            </p:txEl>
                                          </p:spTgt>
                                        </p:tgtEl>
                                        <p:attrNameLst>
                                          <p:attrName>ppt_h</p:attrName>
                                        </p:attrNameLst>
                                      </p:cBhvr>
                                      <p:tavLst>
                                        <p:tav tm="0">
                                          <p:val>
                                            <p:strVal val="#ppt_h"/>
                                          </p:val>
                                        </p:tav>
                                        <p:tav tm="100000">
                                          <p:val>
                                            <p:strVal val="#ppt_h"/>
                                          </p:val>
                                        </p:tav>
                                      </p:tavLst>
                                    </p:anim>
                                    <p:animEffect transition="in" filter="fade">
                                      <p:cBhvr>
                                        <p:cTn id="22" dur="1000"/>
                                        <p:tgtEl>
                                          <p:spTgt spid="15565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5" presetClass="entr" presetSubtype="0" fill="hold" nodeType="clickEffect">
                                  <p:stCondLst>
                                    <p:cond delay="0"/>
                                  </p:stCondLst>
                                  <p:childTnLst>
                                    <p:set>
                                      <p:cBhvr>
                                        <p:cTn id="26" dur="1" fill="hold">
                                          <p:stCondLst>
                                            <p:cond delay="0"/>
                                          </p:stCondLst>
                                        </p:cTn>
                                        <p:tgtEl>
                                          <p:spTgt spid="155651">
                                            <p:txEl>
                                              <p:pRg st="3" end="3"/>
                                            </p:txEl>
                                          </p:spTgt>
                                        </p:tgtEl>
                                        <p:attrNameLst>
                                          <p:attrName>style.visibility</p:attrName>
                                        </p:attrNameLst>
                                      </p:cBhvr>
                                      <p:to>
                                        <p:strVal val="visible"/>
                                      </p:to>
                                    </p:set>
                                    <p:anim calcmode="lin" valueType="num">
                                      <p:cBhvr>
                                        <p:cTn id="27" dur="1000" fill="hold"/>
                                        <p:tgtEl>
                                          <p:spTgt spid="155651">
                                            <p:txEl>
                                              <p:pRg st="3" end="3"/>
                                            </p:txEl>
                                          </p:spTgt>
                                        </p:tgtEl>
                                        <p:attrNameLst>
                                          <p:attrName>ppt_w</p:attrName>
                                        </p:attrNameLst>
                                      </p:cBhvr>
                                      <p:tavLst>
                                        <p:tav tm="0">
                                          <p:val>
                                            <p:strVal val="#ppt_w*0.70"/>
                                          </p:val>
                                        </p:tav>
                                        <p:tav tm="100000">
                                          <p:val>
                                            <p:strVal val="#ppt_w"/>
                                          </p:val>
                                        </p:tav>
                                      </p:tavLst>
                                    </p:anim>
                                    <p:anim calcmode="lin" valueType="num">
                                      <p:cBhvr>
                                        <p:cTn id="28" dur="1000" fill="hold"/>
                                        <p:tgtEl>
                                          <p:spTgt spid="155651">
                                            <p:txEl>
                                              <p:pRg st="3" end="3"/>
                                            </p:txEl>
                                          </p:spTgt>
                                        </p:tgtEl>
                                        <p:attrNameLst>
                                          <p:attrName>ppt_h</p:attrName>
                                        </p:attrNameLst>
                                      </p:cBhvr>
                                      <p:tavLst>
                                        <p:tav tm="0">
                                          <p:val>
                                            <p:strVal val="#ppt_h"/>
                                          </p:val>
                                        </p:tav>
                                        <p:tav tm="100000">
                                          <p:val>
                                            <p:strVal val="#ppt_h"/>
                                          </p:val>
                                        </p:tav>
                                      </p:tavLst>
                                    </p:anim>
                                    <p:animEffect transition="in" filter="fade">
                                      <p:cBhvr>
                                        <p:cTn id="29" dur="1000"/>
                                        <p:tgtEl>
                                          <p:spTgt spid="155651">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5" presetClass="entr" presetSubtype="0" fill="hold" nodeType="clickEffect">
                                  <p:stCondLst>
                                    <p:cond delay="0"/>
                                  </p:stCondLst>
                                  <p:childTnLst>
                                    <p:set>
                                      <p:cBhvr>
                                        <p:cTn id="33" dur="1" fill="hold">
                                          <p:stCondLst>
                                            <p:cond delay="0"/>
                                          </p:stCondLst>
                                        </p:cTn>
                                        <p:tgtEl>
                                          <p:spTgt spid="155651">
                                            <p:txEl>
                                              <p:pRg st="5" end="5"/>
                                            </p:txEl>
                                          </p:spTgt>
                                        </p:tgtEl>
                                        <p:attrNameLst>
                                          <p:attrName>style.visibility</p:attrName>
                                        </p:attrNameLst>
                                      </p:cBhvr>
                                      <p:to>
                                        <p:strVal val="visible"/>
                                      </p:to>
                                    </p:set>
                                    <p:anim calcmode="lin" valueType="num">
                                      <p:cBhvr>
                                        <p:cTn id="34" dur="1000" fill="hold"/>
                                        <p:tgtEl>
                                          <p:spTgt spid="155651">
                                            <p:txEl>
                                              <p:pRg st="5" end="5"/>
                                            </p:txEl>
                                          </p:spTgt>
                                        </p:tgtEl>
                                        <p:attrNameLst>
                                          <p:attrName>ppt_w</p:attrName>
                                        </p:attrNameLst>
                                      </p:cBhvr>
                                      <p:tavLst>
                                        <p:tav tm="0">
                                          <p:val>
                                            <p:strVal val="#ppt_w*0.70"/>
                                          </p:val>
                                        </p:tav>
                                        <p:tav tm="100000">
                                          <p:val>
                                            <p:strVal val="#ppt_w"/>
                                          </p:val>
                                        </p:tav>
                                      </p:tavLst>
                                    </p:anim>
                                    <p:anim calcmode="lin" valueType="num">
                                      <p:cBhvr>
                                        <p:cTn id="35" dur="1000" fill="hold"/>
                                        <p:tgtEl>
                                          <p:spTgt spid="155651">
                                            <p:txEl>
                                              <p:pRg st="5" end="5"/>
                                            </p:txEl>
                                          </p:spTgt>
                                        </p:tgtEl>
                                        <p:attrNameLst>
                                          <p:attrName>ppt_h</p:attrName>
                                        </p:attrNameLst>
                                      </p:cBhvr>
                                      <p:tavLst>
                                        <p:tav tm="0">
                                          <p:val>
                                            <p:strVal val="#ppt_h"/>
                                          </p:val>
                                        </p:tav>
                                        <p:tav tm="100000">
                                          <p:val>
                                            <p:strVal val="#ppt_h"/>
                                          </p:val>
                                        </p:tav>
                                      </p:tavLst>
                                    </p:anim>
                                    <p:animEffect transition="in" filter="fade">
                                      <p:cBhvr>
                                        <p:cTn id="36" dur="1000"/>
                                        <p:tgtEl>
                                          <p:spTgt spid="1556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686771"/>
            <a:ext cx="8229600" cy="932973"/>
          </a:xfrm>
        </p:spPr>
        <p:txBody>
          <a:bodyPr>
            <a:noAutofit/>
          </a:bodyPr>
          <a:lstStyle/>
          <a:p>
            <a:r>
              <a:rPr lang="en-US" sz="2400" dirty="0">
                <a:solidFill>
                  <a:srgbClr val="000000"/>
                </a:solidFill>
                <a:cs typeface="Arial" pitchFamily="34" charset="0"/>
              </a:rPr>
              <a:t>Credit Unions in Poland                                                                                                                                       1992 – June 2014 </a:t>
            </a:r>
            <a:br>
              <a:rPr lang="en-US" sz="2400" dirty="0">
                <a:solidFill>
                  <a:srgbClr val="000000"/>
                </a:solidFill>
                <a:cs typeface="Arial" pitchFamily="34" charset="0"/>
              </a:rPr>
            </a:br>
            <a:endParaRPr lang="pl-PL" sz="2400" dirty="0"/>
          </a:p>
        </p:txBody>
      </p:sp>
      <p:graphicFrame>
        <p:nvGraphicFramePr>
          <p:cNvPr id="4" name="Tabela 3"/>
          <p:cNvGraphicFramePr>
            <a:graphicFrameLocks noGrp="1"/>
          </p:cNvGraphicFramePr>
          <p:nvPr>
            <p:extLst>
              <p:ext uri="{D42A27DB-BD31-4B8C-83A1-F6EECF244321}">
                <p14:modId xmlns:p14="http://schemas.microsoft.com/office/powerpoint/2010/main" val="2631276177"/>
              </p:ext>
            </p:extLst>
          </p:nvPr>
        </p:nvGraphicFramePr>
        <p:xfrm>
          <a:off x="609600" y="1861077"/>
          <a:ext cx="7776862" cy="3412045"/>
        </p:xfrm>
        <a:graphic>
          <a:graphicData uri="http://schemas.openxmlformats.org/drawingml/2006/table">
            <a:tbl>
              <a:tblPr/>
              <a:tblGrid>
                <a:gridCol w="1272577"/>
                <a:gridCol w="1272577"/>
                <a:gridCol w="1272577"/>
                <a:gridCol w="1272577"/>
                <a:gridCol w="1272577"/>
                <a:gridCol w="1413977"/>
              </a:tblGrid>
              <a:tr h="327654">
                <a:tc gridSpan="6">
                  <a:txBody>
                    <a:bodyPr/>
                    <a:lstStyle/>
                    <a:p>
                      <a:pPr algn="ctr" rtl="0" fontAlgn="ctr"/>
                      <a:endParaRPr lang="en-US" sz="2400" b="0" i="0" u="none" strike="noStrike" dirty="0">
                        <a:solidFill>
                          <a:srgbClr val="000000"/>
                        </a:solidFill>
                        <a:latin typeface="Arial" pitchFamily="34" charset="0"/>
                        <a:cs typeface="Arial"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r>
              <a:tr h="1204873">
                <a:tc>
                  <a:txBody>
                    <a:bodyPr/>
                    <a:lstStyle/>
                    <a:p>
                      <a:pPr algn="ctr" rtl="0" fontAlgn="ctr"/>
                      <a:r>
                        <a:rPr lang="en-US" sz="1600" b="0" i="0" u="none" strike="noStrike" noProof="0" dirty="0" smtClean="0">
                          <a:solidFill>
                            <a:srgbClr val="000000"/>
                          </a:solidFill>
                          <a:latin typeface="Arial" pitchFamily="34" charset="0"/>
                          <a:cs typeface="Arial" pitchFamily="34" charset="0"/>
                        </a:rPr>
                        <a:t>Year  </a:t>
                      </a:r>
                      <a:endParaRPr lang="en-US" sz="1600" b="0" i="0" u="none" strike="noStrike" noProof="0" dirty="0">
                        <a:solidFill>
                          <a:srgbClr val="000000"/>
                        </a:solidFill>
                        <a:latin typeface="Arial" pitchFamily="34" charset="0"/>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noProof="0" dirty="0" smtClean="0">
                          <a:solidFill>
                            <a:srgbClr val="000000"/>
                          </a:solidFill>
                          <a:latin typeface="Arial" pitchFamily="34" charset="0"/>
                          <a:cs typeface="Arial" pitchFamily="34" charset="0"/>
                        </a:rPr>
                        <a:t>No of branches </a:t>
                      </a:r>
                      <a:endParaRPr lang="en-US" sz="1600" b="0" i="0" u="none" strike="noStrike" noProof="0" dirty="0">
                        <a:solidFill>
                          <a:srgbClr val="000000"/>
                        </a:solidFill>
                        <a:latin typeface="Arial" pitchFamily="34" charset="0"/>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noProof="0" dirty="0" smtClean="0">
                          <a:solidFill>
                            <a:srgbClr val="000000"/>
                          </a:solidFill>
                          <a:latin typeface="Arial" pitchFamily="34" charset="0"/>
                          <a:cs typeface="Arial" pitchFamily="34" charset="0"/>
                        </a:rPr>
                        <a:t>No</a:t>
                      </a:r>
                      <a:r>
                        <a:rPr lang="pl-PL" sz="1600" b="0" i="0" u="none" strike="noStrike" noProof="0" dirty="0" smtClean="0">
                          <a:solidFill>
                            <a:srgbClr val="000000"/>
                          </a:solidFill>
                          <a:latin typeface="Arial" pitchFamily="34" charset="0"/>
                          <a:cs typeface="Arial" pitchFamily="34" charset="0"/>
                        </a:rPr>
                        <a:t>.</a:t>
                      </a:r>
                      <a:r>
                        <a:rPr lang="en-US" sz="1600" b="0" i="0" u="none" strike="noStrike" noProof="0" dirty="0" smtClean="0">
                          <a:solidFill>
                            <a:srgbClr val="000000"/>
                          </a:solidFill>
                          <a:latin typeface="Arial" pitchFamily="34" charset="0"/>
                          <a:cs typeface="Arial" pitchFamily="34" charset="0"/>
                        </a:rPr>
                        <a:t> of </a:t>
                      </a:r>
                      <a:r>
                        <a:rPr lang="pl-PL" sz="1600" b="0" i="0" u="none" strike="noStrike" noProof="0" dirty="0" smtClean="0">
                          <a:solidFill>
                            <a:srgbClr val="000000"/>
                          </a:solidFill>
                          <a:latin typeface="Arial" pitchFamily="34" charset="0"/>
                          <a:cs typeface="Arial" pitchFamily="34" charset="0"/>
                        </a:rPr>
                        <a:t>m</a:t>
                      </a:r>
                      <a:r>
                        <a:rPr lang="en-US" sz="1600" b="0" i="0" u="none" strike="noStrike" noProof="0" dirty="0" smtClean="0">
                          <a:solidFill>
                            <a:srgbClr val="000000"/>
                          </a:solidFill>
                          <a:latin typeface="Arial" pitchFamily="34" charset="0"/>
                          <a:cs typeface="Arial" pitchFamily="34" charset="0"/>
                        </a:rPr>
                        <a:t>embers (thousands)      </a:t>
                      </a:r>
                      <a:endParaRPr lang="en-US" sz="1600" b="0" i="0" u="none" strike="noStrike" noProof="0" dirty="0">
                        <a:solidFill>
                          <a:srgbClr val="000000"/>
                        </a:solidFill>
                        <a:latin typeface="Arial" pitchFamily="34" charset="0"/>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noProof="0" dirty="0" smtClean="0">
                          <a:solidFill>
                            <a:srgbClr val="000000"/>
                          </a:solidFill>
                          <a:latin typeface="Arial" pitchFamily="34" charset="0"/>
                          <a:cs typeface="Arial" pitchFamily="34" charset="0"/>
                        </a:rPr>
                        <a:t>Assets                                 (thousands </a:t>
                      </a:r>
                      <a:r>
                        <a:rPr lang="pl-PL" sz="1600" b="0" i="0" u="none" strike="noStrike" noProof="0" dirty="0" smtClean="0">
                          <a:solidFill>
                            <a:srgbClr val="000000"/>
                          </a:solidFill>
                          <a:latin typeface="Arial" pitchFamily="34" charset="0"/>
                          <a:cs typeface="Arial" pitchFamily="34" charset="0"/>
                        </a:rPr>
                        <a:t>of </a:t>
                      </a:r>
                      <a:r>
                        <a:rPr lang="en-US" sz="1600" b="0" i="0" u="none" strike="noStrike" noProof="0" dirty="0" smtClean="0">
                          <a:solidFill>
                            <a:srgbClr val="000000"/>
                          </a:solidFill>
                          <a:latin typeface="Arial" pitchFamily="34" charset="0"/>
                          <a:cs typeface="Arial" pitchFamily="34" charset="0"/>
                        </a:rPr>
                        <a:t>PLN)           </a:t>
                      </a:r>
                      <a:endParaRPr lang="en-US" sz="1600" b="0" i="0" u="none" strike="noStrike" noProof="0" dirty="0">
                        <a:solidFill>
                          <a:srgbClr val="000000"/>
                        </a:solidFill>
                        <a:latin typeface="Arial" pitchFamily="34" charset="0"/>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noProof="0" smtClean="0">
                          <a:solidFill>
                            <a:srgbClr val="000000"/>
                          </a:solidFill>
                          <a:latin typeface="Arial" pitchFamily="34" charset="0"/>
                          <a:cs typeface="Arial" pitchFamily="34" charset="0"/>
                        </a:rPr>
                        <a:t>Savings                                 (thousands PLN)                        </a:t>
                      </a:r>
                      <a:endParaRPr lang="en-US" sz="1600" b="0" i="0" u="none" strike="noStrike" noProof="0">
                        <a:solidFill>
                          <a:srgbClr val="000000"/>
                        </a:solidFill>
                        <a:latin typeface="Arial" pitchFamily="34" charset="0"/>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noProof="0" dirty="0" smtClean="0">
                          <a:solidFill>
                            <a:srgbClr val="000000"/>
                          </a:solidFill>
                          <a:latin typeface="Arial" pitchFamily="34" charset="0"/>
                          <a:cs typeface="Arial" pitchFamily="34" charset="0"/>
                        </a:rPr>
                        <a:t>Loans                  (thousands</a:t>
                      </a:r>
                      <a:r>
                        <a:rPr lang="pl-PL" sz="1600" b="0" i="0" u="none" strike="noStrike" noProof="0" dirty="0" smtClean="0">
                          <a:solidFill>
                            <a:srgbClr val="000000"/>
                          </a:solidFill>
                          <a:latin typeface="Arial" pitchFamily="34" charset="0"/>
                          <a:cs typeface="Arial" pitchFamily="34" charset="0"/>
                        </a:rPr>
                        <a:t> of</a:t>
                      </a:r>
                      <a:r>
                        <a:rPr lang="en-US" sz="1600" b="0" i="0" u="none" strike="noStrike" noProof="0" dirty="0" smtClean="0">
                          <a:solidFill>
                            <a:srgbClr val="000000"/>
                          </a:solidFill>
                          <a:latin typeface="Arial" pitchFamily="34" charset="0"/>
                          <a:cs typeface="Arial" pitchFamily="34" charset="0"/>
                        </a:rPr>
                        <a:t> PLN) )                </a:t>
                      </a:r>
                      <a:endParaRPr lang="en-US" sz="1600" b="0" i="0" u="none" strike="noStrike" noProof="0" dirty="0">
                        <a:solidFill>
                          <a:srgbClr val="000000"/>
                        </a:solidFill>
                        <a:latin typeface="Arial" pitchFamily="34" charset="0"/>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3804">
                <a:tc>
                  <a:txBody>
                    <a:bodyPr/>
                    <a:lstStyle/>
                    <a:p>
                      <a:pPr algn="ctr" rtl="0" fontAlgn="ctr"/>
                      <a:r>
                        <a:rPr lang="pl-PL" sz="1600" b="0" i="0" u="none" strike="noStrike" dirty="0">
                          <a:solidFill>
                            <a:srgbClr val="000000"/>
                          </a:solidFill>
                          <a:latin typeface="Arial" pitchFamily="34" charset="0"/>
                          <a:cs typeface="Arial" pitchFamily="34" charset="0"/>
                        </a:rPr>
                        <a:t>1992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l-PL" sz="1600" b="0" i="0" u="none" strike="noStrike">
                          <a:solidFill>
                            <a:srgbClr val="000000"/>
                          </a:solidFill>
                          <a:latin typeface="Arial" pitchFamily="34" charset="0"/>
                          <a:cs typeface="Arial" pitchFamily="34" charset="0"/>
                        </a:rPr>
                        <a:t>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l-PL" sz="1600" b="0" i="0" u="none" strike="noStrike">
                          <a:solidFill>
                            <a:srgbClr val="000000"/>
                          </a:solidFill>
                          <a:latin typeface="Arial" pitchFamily="34" charset="0"/>
                          <a:cs typeface="Arial" pitchFamily="34" charset="0"/>
                        </a:rPr>
                        <a:t>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l-PL" sz="1600" b="0" i="0" u="none" strike="noStrike" dirty="0">
                          <a:solidFill>
                            <a:srgbClr val="000000"/>
                          </a:solidFill>
                          <a:latin typeface="Arial" pitchFamily="34" charset="0"/>
                          <a:cs typeface="Arial" pitchFamily="34" charset="0"/>
                        </a:rPr>
                        <a:t>4 277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l-PL" sz="1600" b="0" i="0" u="none" strike="noStrike" dirty="0">
                          <a:solidFill>
                            <a:srgbClr val="000000"/>
                          </a:solidFill>
                          <a:latin typeface="Arial" pitchFamily="34" charset="0"/>
                          <a:cs typeface="Arial" pitchFamily="34" charset="0"/>
                        </a:rPr>
                        <a:t>3 565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l-PL" sz="1600" b="0" i="0" u="none" strike="noStrike" dirty="0">
                          <a:solidFill>
                            <a:srgbClr val="000000"/>
                          </a:solidFill>
                          <a:latin typeface="Arial" pitchFamily="34" charset="0"/>
                          <a:cs typeface="Arial" pitchFamily="34" charset="0"/>
                        </a:rPr>
                        <a:t>2 985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3804">
                <a:tc>
                  <a:txBody>
                    <a:bodyPr/>
                    <a:lstStyle/>
                    <a:p>
                      <a:pPr algn="ctr" rtl="0" fontAlgn="ctr"/>
                      <a:r>
                        <a:rPr lang="pl-PL" sz="1600" b="0" i="0" u="none" strike="noStrike" dirty="0" smtClean="0">
                          <a:solidFill>
                            <a:srgbClr val="000000"/>
                          </a:solidFill>
                          <a:latin typeface="Arial" pitchFamily="34" charset="0"/>
                          <a:cs typeface="Arial" pitchFamily="34" charset="0"/>
                        </a:rPr>
                        <a:t>2012</a:t>
                      </a:r>
                      <a:endParaRPr lang="pl-PL" sz="1600" b="0" i="0" u="none" strike="noStrike" dirty="0">
                        <a:solidFill>
                          <a:srgbClr val="000000"/>
                        </a:solidFill>
                        <a:latin typeface="Arial" pitchFamily="34" charset="0"/>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l-PL" sz="1600" b="0" i="0" u="none" strike="noStrike" dirty="0">
                          <a:solidFill>
                            <a:srgbClr val="000000"/>
                          </a:solidFill>
                          <a:latin typeface="Arial" pitchFamily="34" charset="0"/>
                          <a:cs typeface="Arial" pitchFamily="34" charset="0"/>
                        </a:rPr>
                        <a:t>1 </a:t>
                      </a:r>
                      <a:r>
                        <a:rPr lang="pl-PL" sz="1600" b="0" i="0" u="none" strike="noStrike" dirty="0" smtClean="0">
                          <a:solidFill>
                            <a:srgbClr val="000000"/>
                          </a:solidFill>
                          <a:latin typeface="Arial" pitchFamily="34" charset="0"/>
                          <a:cs typeface="Arial" pitchFamily="34" charset="0"/>
                        </a:rPr>
                        <a:t>987</a:t>
                      </a:r>
                      <a:endParaRPr lang="pl-PL" sz="1600" b="0" i="0" u="none" strike="noStrike" dirty="0">
                        <a:solidFill>
                          <a:srgbClr val="000000"/>
                        </a:solidFill>
                        <a:latin typeface="Arial" pitchFamily="34" charset="0"/>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l-PL" sz="1600" b="0" i="0" u="none" strike="noStrike" dirty="0">
                          <a:solidFill>
                            <a:srgbClr val="000000"/>
                          </a:solidFill>
                          <a:latin typeface="Arial" pitchFamily="34" charset="0"/>
                          <a:cs typeface="Arial" pitchFamily="34" charset="0"/>
                        </a:rPr>
                        <a:t>2 </a:t>
                      </a:r>
                      <a:r>
                        <a:rPr lang="pl-PL" sz="1600" b="0" i="0" u="none" strike="noStrike" dirty="0" smtClean="0">
                          <a:solidFill>
                            <a:srgbClr val="000000"/>
                          </a:solidFill>
                          <a:latin typeface="Arial" pitchFamily="34" charset="0"/>
                          <a:cs typeface="Arial" pitchFamily="34" charset="0"/>
                        </a:rPr>
                        <a:t>591</a:t>
                      </a:r>
                      <a:endParaRPr lang="pl-PL" sz="1600" b="0" i="0" u="none" strike="noStrike" dirty="0">
                        <a:solidFill>
                          <a:srgbClr val="000000"/>
                        </a:solidFill>
                        <a:latin typeface="Arial" pitchFamily="34" charset="0"/>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l-PL" sz="1600" b="0" i="0" u="none" strike="noStrike" dirty="0" smtClean="0">
                          <a:solidFill>
                            <a:srgbClr val="000000"/>
                          </a:solidFill>
                          <a:latin typeface="Arial" pitchFamily="34" charset="0"/>
                          <a:cs typeface="Arial" pitchFamily="34" charset="0"/>
                        </a:rPr>
                        <a:t>16 805</a:t>
                      </a:r>
                      <a:r>
                        <a:rPr lang="pl-PL" sz="1600" b="0" i="0" u="none" strike="noStrike" baseline="0" dirty="0" smtClean="0">
                          <a:solidFill>
                            <a:srgbClr val="000000"/>
                          </a:solidFill>
                          <a:latin typeface="Arial" pitchFamily="34" charset="0"/>
                          <a:cs typeface="Arial" pitchFamily="34" charset="0"/>
                        </a:rPr>
                        <a:t> 349</a:t>
                      </a:r>
                      <a:endParaRPr lang="pl-PL" sz="1600" b="0" i="0" u="none" strike="noStrike" dirty="0">
                        <a:solidFill>
                          <a:srgbClr val="000000"/>
                        </a:solidFill>
                        <a:latin typeface="Arial" pitchFamily="34" charset="0"/>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l-PL" sz="1600" b="0" i="0" u="none" strike="noStrike" dirty="0" smtClean="0">
                          <a:solidFill>
                            <a:srgbClr val="000000"/>
                          </a:solidFill>
                          <a:latin typeface="Arial" pitchFamily="34" charset="0"/>
                          <a:cs typeface="Arial" pitchFamily="34" charset="0"/>
                        </a:rPr>
                        <a:t>15 491 190</a:t>
                      </a:r>
                      <a:endParaRPr lang="pl-PL" sz="1600" b="0" i="0" u="none" strike="noStrike" dirty="0">
                        <a:solidFill>
                          <a:srgbClr val="000000"/>
                        </a:solidFill>
                        <a:latin typeface="Arial" pitchFamily="34" charset="0"/>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l-PL" sz="1600" b="0" i="0" u="none" strike="noStrike" dirty="0" smtClean="0">
                          <a:solidFill>
                            <a:srgbClr val="000000"/>
                          </a:solidFill>
                          <a:latin typeface="Arial" pitchFamily="34" charset="0"/>
                          <a:cs typeface="Arial" pitchFamily="34" charset="0"/>
                        </a:rPr>
                        <a:t>11 090 601</a:t>
                      </a:r>
                      <a:endParaRPr lang="pl-PL" sz="1600" b="0" i="0" u="none" strike="noStrike" dirty="0">
                        <a:solidFill>
                          <a:srgbClr val="000000"/>
                        </a:solidFill>
                        <a:latin typeface="Arial" pitchFamily="34" charset="0"/>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3804">
                <a:tc>
                  <a:txBody>
                    <a:bodyPr/>
                    <a:lstStyle/>
                    <a:p>
                      <a:pPr algn="ctr" rtl="0" fontAlgn="ctr"/>
                      <a:r>
                        <a:rPr lang="pl-PL" sz="1600" b="0" i="0" u="none" strike="noStrike" dirty="0" err="1" smtClean="0">
                          <a:solidFill>
                            <a:srgbClr val="000000"/>
                          </a:solidFill>
                          <a:latin typeface="Arial" pitchFamily="34" charset="0"/>
                          <a:cs typeface="Arial" pitchFamily="34" charset="0"/>
                        </a:rPr>
                        <a:t>June</a:t>
                      </a:r>
                      <a:r>
                        <a:rPr lang="pl-PL" sz="1600" b="0" i="0" u="none" strike="noStrike" dirty="0" smtClean="0">
                          <a:solidFill>
                            <a:srgbClr val="000000"/>
                          </a:solidFill>
                          <a:latin typeface="Arial" pitchFamily="34" charset="0"/>
                          <a:cs typeface="Arial" pitchFamily="34" charset="0"/>
                        </a:rPr>
                        <a:t> 2014</a:t>
                      </a:r>
                      <a:endParaRPr lang="pl-PL" sz="1600" b="0" i="0" u="none" strike="noStrike" dirty="0">
                        <a:solidFill>
                          <a:srgbClr val="000000"/>
                        </a:solidFill>
                        <a:latin typeface="Arial" pitchFamily="34" charset="0"/>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l-PL" sz="1600" b="0" i="0" u="none" strike="noStrike" dirty="0" smtClean="0">
                          <a:solidFill>
                            <a:srgbClr val="000000"/>
                          </a:solidFill>
                          <a:latin typeface="Arial" pitchFamily="34" charset="0"/>
                          <a:cs typeface="Arial" pitchFamily="34" charset="0"/>
                        </a:rPr>
                        <a:t>1874</a:t>
                      </a:r>
                      <a:endParaRPr lang="pl-PL" sz="1600" b="0" i="0" u="none" strike="noStrike" dirty="0">
                        <a:solidFill>
                          <a:srgbClr val="000000"/>
                        </a:solidFill>
                        <a:latin typeface="Arial" pitchFamily="34" charset="0"/>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l-PL" sz="1600" b="0" i="0" u="none" strike="noStrike" dirty="0" smtClean="0">
                          <a:solidFill>
                            <a:srgbClr val="000000"/>
                          </a:solidFill>
                          <a:latin typeface="Arial" pitchFamily="34" charset="0"/>
                          <a:cs typeface="Arial" pitchFamily="34" charset="0"/>
                        </a:rPr>
                        <a:t>2 663</a:t>
                      </a:r>
                      <a:endParaRPr lang="pl-PL" sz="1600" b="0" i="0" u="none" strike="noStrike" dirty="0">
                        <a:solidFill>
                          <a:srgbClr val="000000"/>
                        </a:solidFill>
                        <a:latin typeface="Arial" pitchFamily="34" charset="0"/>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l-PL" sz="1600" b="0" i="0" u="none" strike="noStrike" dirty="0" smtClean="0">
                          <a:solidFill>
                            <a:srgbClr val="000000"/>
                          </a:solidFill>
                          <a:latin typeface="Arial" pitchFamily="34" charset="0"/>
                          <a:cs typeface="Arial" pitchFamily="34" charset="0"/>
                        </a:rPr>
                        <a:t>18 226 048</a:t>
                      </a:r>
                      <a:endParaRPr lang="pl-PL" sz="1600" b="0" i="0" u="none" strike="noStrike" dirty="0">
                        <a:solidFill>
                          <a:srgbClr val="000000"/>
                        </a:solidFill>
                        <a:latin typeface="Arial" pitchFamily="34" charset="0"/>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l-PL" sz="1600" b="0" i="0" u="none" strike="noStrike" dirty="0" smtClean="0">
                          <a:solidFill>
                            <a:srgbClr val="000000"/>
                          </a:solidFill>
                          <a:latin typeface="Arial" pitchFamily="34" charset="0"/>
                          <a:cs typeface="Arial" pitchFamily="34" charset="0"/>
                        </a:rPr>
                        <a:t>16 992 322</a:t>
                      </a:r>
                      <a:endParaRPr lang="pl-PL" sz="1600" b="0" i="0" u="none" strike="noStrike" dirty="0">
                        <a:solidFill>
                          <a:srgbClr val="000000"/>
                        </a:solidFill>
                        <a:latin typeface="Arial" pitchFamily="34" charset="0"/>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l-PL" sz="1600" b="0" i="0" u="none" strike="noStrike" dirty="0" smtClean="0">
                          <a:solidFill>
                            <a:srgbClr val="000000"/>
                          </a:solidFill>
                          <a:latin typeface="Arial" pitchFamily="34" charset="0"/>
                          <a:cs typeface="Arial" pitchFamily="34" charset="0"/>
                        </a:rPr>
                        <a:t>12 267 426</a:t>
                      </a:r>
                      <a:endParaRPr lang="pl-PL" sz="1600" b="0" i="0" u="none" strike="noStrike" dirty="0">
                        <a:solidFill>
                          <a:srgbClr val="000000"/>
                        </a:solidFill>
                        <a:latin typeface="Arial" pitchFamily="34" charset="0"/>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PoleTekstowe 4"/>
          <p:cNvSpPr txBox="1"/>
          <p:nvPr/>
        </p:nvSpPr>
        <p:spPr>
          <a:xfrm>
            <a:off x="933028" y="5714460"/>
            <a:ext cx="4704017" cy="369332"/>
          </a:xfrm>
          <a:prstGeom prst="rect">
            <a:avLst/>
          </a:prstGeom>
          <a:noFill/>
        </p:spPr>
        <p:txBody>
          <a:bodyPr wrap="square" rtlCol="0">
            <a:spAutoFit/>
          </a:bodyPr>
          <a:lstStyle/>
          <a:p>
            <a:r>
              <a:rPr lang="pl-PL" dirty="0" smtClean="0"/>
              <a:t>1 ZAR = 0,29 PLN</a:t>
            </a:r>
            <a:endParaRPr lang="pl-PL" dirty="0"/>
          </a:p>
        </p:txBody>
      </p:sp>
    </p:spTree>
    <p:extLst>
      <p:ext uri="{BB962C8B-B14F-4D97-AF65-F5344CB8AC3E}">
        <p14:creationId xmlns:p14="http://schemas.microsoft.com/office/powerpoint/2010/main" val="10971963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71244"/>
          </a:xfrm>
        </p:spPr>
        <p:txBody>
          <a:bodyPr>
            <a:normAutofit/>
          </a:bodyPr>
          <a:lstStyle/>
          <a:p>
            <a:r>
              <a:rPr lang="pl-PL" sz="3200" dirty="0"/>
              <a:t>POLISH CREDIT UNION SYSTEM MODEL </a:t>
            </a:r>
          </a:p>
        </p:txBody>
      </p:sp>
      <p:sp>
        <p:nvSpPr>
          <p:cNvPr id="3" name="Symbol zastępczy zawartości 2"/>
          <p:cNvSpPr>
            <a:spLocks noGrp="1"/>
          </p:cNvSpPr>
          <p:nvPr>
            <p:ph idx="1"/>
          </p:nvPr>
        </p:nvSpPr>
        <p:spPr/>
        <p:txBody>
          <a:bodyPr>
            <a:normAutofit fontScale="85000" lnSpcReduction="20000"/>
          </a:bodyPr>
          <a:lstStyle/>
          <a:p>
            <a:r>
              <a:rPr lang="en-GB" dirty="0">
                <a:latin typeface="Times New Roman"/>
                <a:cs typeface="Times New Roman"/>
              </a:rPr>
              <a:t>The adopted model of credit unions is based on </a:t>
            </a:r>
            <a:r>
              <a:rPr lang="en-GB" b="1" dirty="0">
                <a:latin typeface="Times New Roman"/>
                <a:cs typeface="Times New Roman"/>
              </a:rPr>
              <a:t>diversified membership (various types of bonds between members) and multi-branch organisational structure</a:t>
            </a:r>
            <a:r>
              <a:rPr lang="en-GB" dirty="0">
                <a:latin typeface="Times New Roman"/>
                <a:cs typeface="Times New Roman"/>
              </a:rPr>
              <a:t>, offering </a:t>
            </a:r>
            <a:r>
              <a:rPr lang="en-GB" dirty="0" smtClean="0">
                <a:latin typeface="Times New Roman"/>
                <a:cs typeface="Times New Roman"/>
              </a:rPr>
              <a:t>wide range of </a:t>
            </a:r>
            <a:r>
              <a:rPr lang="en-GB" b="1" dirty="0" smtClean="0">
                <a:latin typeface="Times New Roman"/>
                <a:cs typeface="Times New Roman"/>
              </a:rPr>
              <a:t>various </a:t>
            </a:r>
            <a:r>
              <a:rPr lang="en-GB" b="1" dirty="0">
                <a:latin typeface="Times New Roman"/>
                <a:cs typeface="Times New Roman"/>
              </a:rPr>
              <a:t>services</a:t>
            </a:r>
            <a:r>
              <a:rPr lang="en-GB" dirty="0">
                <a:latin typeface="Times New Roman"/>
                <a:cs typeface="Times New Roman"/>
              </a:rPr>
              <a:t>. </a:t>
            </a:r>
          </a:p>
          <a:p>
            <a:r>
              <a:rPr lang="en-GB" dirty="0">
                <a:latin typeface="Times New Roman"/>
                <a:cs typeface="Times New Roman"/>
              </a:rPr>
              <a:t>This model is characterized by high ability of adaptation to changeable market conditions and by economic efficiency. </a:t>
            </a:r>
            <a:br>
              <a:rPr lang="en-GB" dirty="0">
                <a:latin typeface="Times New Roman"/>
                <a:cs typeface="Times New Roman"/>
              </a:rPr>
            </a:br>
            <a:r>
              <a:rPr lang="en-GB" dirty="0">
                <a:latin typeface="Times New Roman"/>
                <a:cs typeface="Times New Roman"/>
              </a:rPr>
              <a:t>It provides answer</a:t>
            </a:r>
            <a:r>
              <a:rPr lang="pl-PL" dirty="0">
                <a:latin typeface="Times New Roman"/>
                <a:cs typeface="Times New Roman"/>
              </a:rPr>
              <a:t>s</a:t>
            </a:r>
            <a:r>
              <a:rPr lang="en-GB" dirty="0">
                <a:latin typeface="Times New Roman"/>
                <a:cs typeface="Times New Roman"/>
              </a:rPr>
              <a:t> to the needs of contemporary society. Thanks to </a:t>
            </a:r>
            <a:r>
              <a:rPr lang="en-GB" b="1" dirty="0">
                <a:latin typeface="Times New Roman"/>
                <a:cs typeface="Times New Roman"/>
              </a:rPr>
              <a:t>standardising of documentation and procedures</a:t>
            </a:r>
            <a:r>
              <a:rPr lang="en-GB" dirty="0">
                <a:latin typeface="Times New Roman"/>
                <a:cs typeface="Times New Roman"/>
              </a:rPr>
              <a:t>, consumers’ interests are appropriately protected, and the activities of credit unions are pursued in a unified, safe manner and according to the rule of law.</a:t>
            </a:r>
            <a:r>
              <a:rPr lang="cs-CZ" dirty="0">
                <a:latin typeface="Times New Roman"/>
                <a:cs typeface="Times New Roman"/>
              </a:rPr>
              <a:t> </a:t>
            </a:r>
            <a:endParaRPr lang="pl-PL" dirty="0">
              <a:latin typeface="Times New Roman"/>
              <a:cs typeface="Times New Roman"/>
            </a:endParaRPr>
          </a:p>
          <a:p>
            <a:pPr marL="0" indent="0">
              <a:buNone/>
            </a:pPr>
            <a:endParaRPr lang="pl-PL" dirty="0"/>
          </a:p>
        </p:txBody>
      </p:sp>
    </p:spTree>
    <p:extLst>
      <p:ext uri="{BB962C8B-B14F-4D97-AF65-F5344CB8AC3E}">
        <p14:creationId xmlns:p14="http://schemas.microsoft.com/office/powerpoint/2010/main" val="996305377"/>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ChangeArrowheads="1"/>
          </p:cNvSpPr>
          <p:nvPr/>
        </p:nvSpPr>
        <p:spPr bwMode="auto">
          <a:xfrm>
            <a:off x="1116013" y="620712"/>
            <a:ext cx="7529512" cy="546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533400" indent="-533400">
              <a:spcBef>
                <a:spcPct val="20000"/>
              </a:spcBef>
              <a:buClr>
                <a:schemeClr val="tx1"/>
              </a:buClr>
              <a:buSzPct val="75000"/>
              <a:buFont typeface="Wingdings" charset="0"/>
              <a:buNone/>
            </a:pPr>
            <a:r>
              <a:rPr lang="pl-PL" sz="2000" b="1" dirty="0"/>
              <a:t>	 </a:t>
            </a:r>
            <a:r>
              <a:rPr lang="en-US" sz="2800" dirty="0">
                <a:latin typeface="Arial" charset="0"/>
              </a:rPr>
              <a:t>Unique social role of credit </a:t>
            </a:r>
            <a:r>
              <a:rPr lang="en-US" sz="2800" dirty="0" smtClean="0">
                <a:latin typeface="Arial" charset="0"/>
              </a:rPr>
              <a:t>unions</a:t>
            </a:r>
          </a:p>
          <a:p>
            <a:pPr marL="533400" indent="-533400">
              <a:spcBef>
                <a:spcPct val="20000"/>
              </a:spcBef>
              <a:buClr>
                <a:schemeClr val="tx1"/>
              </a:buClr>
              <a:buSzPct val="75000"/>
              <a:buFont typeface="Wingdings" charset="0"/>
              <a:buNone/>
            </a:pPr>
            <a:endParaRPr lang="en-US" sz="2800" dirty="0">
              <a:latin typeface="Arial" charset="0"/>
            </a:endParaRPr>
          </a:p>
          <a:p>
            <a:pPr marL="533400" indent="-533400">
              <a:spcBef>
                <a:spcPct val="20000"/>
              </a:spcBef>
              <a:buClr>
                <a:schemeClr val="tx1"/>
              </a:buClr>
              <a:buSzPct val="75000"/>
              <a:buFont typeface="Wingdings" charset="0"/>
              <a:buNone/>
            </a:pPr>
            <a:r>
              <a:rPr lang="en-US" sz="2000" dirty="0">
                <a:latin typeface="Arial" charset="0"/>
              </a:rPr>
              <a:t>	</a:t>
            </a:r>
            <a:r>
              <a:rPr lang="en-US" sz="2000" b="1" dirty="0">
                <a:latin typeface="Arial" charset="0"/>
              </a:rPr>
              <a:t>Financial self – help, non-profit organizations</a:t>
            </a:r>
          </a:p>
          <a:p>
            <a:pPr marL="533400" indent="-533400">
              <a:spcBef>
                <a:spcPct val="20000"/>
              </a:spcBef>
              <a:buClr>
                <a:schemeClr val="tx1"/>
              </a:buClr>
              <a:buSzPct val="75000"/>
              <a:buFont typeface="Wingdings" charset="0"/>
              <a:buChar char="l"/>
            </a:pPr>
            <a:r>
              <a:rPr lang="en-US" sz="2000" dirty="0" smtClean="0">
                <a:latin typeface="Arial" charset="0"/>
              </a:rPr>
              <a:t>Facilitating access to financial services primarily for persons of limited means (low-income) and within areas with low – developed infrastructure</a:t>
            </a:r>
          </a:p>
          <a:p>
            <a:pPr marL="533400" indent="-533400">
              <a:spcBef>
                <a:spcPct val="20000"/>
              </a:spcBef>
              <a:buClr>
                <a:schemeClr val="tx1"/>
              </a:buClr>
              <a:buSzPct val="75000"/>
              <a:buFont typeface="Wingdings" charset="0"/>
              <a:buChar char="l"/>
            </a:pPr>
            <a:r>
              <a:rPr lang="en-US" sz="2000" dirty="0" smtClean="0">
                <a:latin typeface="Arial" charset="0"/>
              </a:rPr>
              <a:t>Promotion of thrift between members </a:t>
            </a:r>
          </a:p>
          <a:p>
            <a:pPr marL="533400" indent="-533400">
              <a:spcBef>
                <a:spcPct val="20000"/>
              </a:spcBef>
              <a:buClr>
                <a:schemeClr val="tx1"/>
              </a:buClr>
              <a:buSzPct val="75000"/>
              <a:buFont typeface="Wingdings" charset="0"/>
              <a:buChar char="l"/>
            </a:pPr>
            <a:r>
              <a:rPr lang="en-US" sz="2000" dirty="0" smtClean="0">
                <a:latin typeface="Arial" charset="0"/>
              </a:rPr>
              <a:t>Creation of sources for consumer lending with reasonable interest rates</a:t>
            </a:r>
          </a:p>
          <a:p>
            <a:pPr marL="533400" indent="-533400">
              <a:spcBef>
                <a:spcPct val="20000"/>
              </a:spcBef>
              <a:buClr>
                <a:schemeClr val="tx1"/>
              </a:buClr>
              <a:buSzPct val="75000"/>
              <a:buFont typeface="Wingdings" charset="0"/>
              <a:buChar char="l"/>
            </a:pPr>
            <a:r>
              <a:rPr lang="en-US" sz="2000" dirty="0" smtClean="0">
                <a:latin typeface="Arial" charset="0"/>
              </a:rPr>
              <a:t>Fighting usury and financial exclusion</a:t>
            </a:r>
          </a:p>
          <a:p>
            <a:pPr marL="533400" indent="-533400">
              <a:spcBef>
                <a:spcPct val="20000"/>
              </a:spcBef>
              <a:buClr>
                <a:schemeClr val="tx1"/>
              </a:buClr>
              <a:buSzPct val="75000"/>
              <a:buFont typeface="Wingdings" charset="0"/>
              <a:buChar char="l"/>
            </a:pPr>
            <a:r>
              <a:rPr lang="en-US" sz="2000" dirty="0" smtClean="0">
                <a:latin typeface="Arial" charset="0"/>
              </a:rPr>
              <a:t>Democratic management, development of local community entrepreneurship   </a:t>
            </a:r>
          </a:p>
          <a:p>
            <a:pPr marL="533400" indent="-533400">
              <a:spcBef>
                <a:spcPct val="20000"/>
              </a:spcBef>
              <a:buClr>
                <a:schemeClr val="tx1"/>
              </a:buClr>
              <a:buSzPct val="75000"/>
              <a:buFont typeface="Wingdings" charset="0"/>
              <a:buNone/>
            </a:pPr>
            <a:r>
              <a:rPr lang="en-US" sz="2000" dirty="0" smtClean="0">
                <a:latin typeface="Arial" charset="0"/>
              </a:rPr>
              <a:t>	</a:t>
            </a:r>
            <a:r>
              <a:rPr lang="en-US" sz="2000" b="1" dirty="0" smtClean="0">
                <a:latin typeface="Arial" charset="0"/>
              </a:rPr>
              <a:t>Financial and economic education </a:t>
            </a:r>
          </a:p>
          <a:p>
            <a:pPr marL="533400" indent="-533400">
              <a:spcBef>
                <a:spcPct val="20000"/>
              </a:spcBef>
              <a:buClr>
                <a:schemeClr val="tx1"/>
              </a:buClr>
              <a:buSzPct val="75000"/>
              <a:buFont typeface="Wingdings" charset="0"/>
              <a:buChar char="l"/>
            </a:pPr>
            <a:r>
              <a:rPr lang="en-US" sz="2000" dirty="0" smtClean="0">
                <a:latin typeface="Arial" charset="0"/>
              </a:rPr>
              <a:t>Members</a:t>
            </a:r>
          </a:p>
          <a:p>
            <a:pPr marL="533400" indent="-533400">
              <a:spcBef>
                <a:spcPct val="20000"/>
              </a:spcBef>
              <a:buClr>
                <a:schemeClr val="tx1"/>
              </a:buClr>
              <a:buSzPct val="75000"/>
              <a:buFont typeface="Wingdings" charset="0"/>
              <a:buChar char="l"/>
            </a:pPr>
            <a:r>
              <a:rPr lang="en-US" sz="2000" dirty="0" smtClean="0">
                <a:latin typeface="Arial" charset="0"/>
              </a:rPr>
              <a:t>Employees/volunteers</a:t>
            </a:r>
          </a:p>
          <a:p>
            <a:pPr marL="533400" indent="-533400">
              <a:spcBef>
                <a:spcPct val="20000"/>
              </a:spcBef>
              <a:buClr>
                <a:schemeClr val="tx1"/>
              </a:buClr>
              <a:buSzPct val="75000"/>
              <a:buFont typeface="Wingdings" charset="0"/>
              <a:buChar char="l"/>
            </a:pPr>
            <a:r>
              <a:rPr lang="en-US" sz="2000" dirty="0" smtClean="0">
                <a:latin typeface="Arial" charset="0"/>
              </a:rPr>
              <a:t>Local communities</a:t>
            </a:r>
          </a:p>
          <a:p>
            <a:pPr marL="533400" indent="-533400">
              <a:spcBef>
                <a:spcPct val="20000"/>
              </a:spcBef>
              <a:buClr>
                <a:schemeClr val="tx1"/>
              </a:buClr>
              <a:buSzPct val="75000"/>
              <a:buFont typeface="Wingdings" charset="0"/>
              <a:buNone/>
            </a:pPr>
            <a:endParaRPr lang="en-US" sz="2000" b="1" dirty="0"/>
          </a:p>
        </p:txBody>
      </p:sp>
    </p:spTree>
    <p:extLst>
      <p:ext uri="{BB962C8B-B14F-4D97-AF65-F5344CB8AC3E}">
        <p14:creationId xmlns:p14="http://schemas.microsoft.com/office/powerpoint/2010/main" val="38002779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61794">
                                            <p:txEl>
                                              <p:pRg st="2" end="2"/>
                                            </p:txEl>
                                          </p:spTgt>
                                        </p:tgtEl>
                                        <p:attrNameLst>
                                          <p:attrName>style.visibility</p:attrName>
                                        </p:attrNameLst>
                                      </p:cBhvr>
                                      <p:to>
                                        <p:strVal val="visible"/>
                                      </p:to>
                                    </p:set>
                                    <p:animEffect transition="in" filter="slide(fromBottom)">
                                      <p:cBhvr>
                                        <p:cTn id="7" dur="500"/>
                                        <p:tgtEl>
                                          <p:spTgt spid="161794">
                                            <p:txEl>
                                              <p:pRg st="2" end="2"/>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161794">
                                            <p:txEl>
                                              <p:pRg st="3" end="3"/>
                                            </p:txEl>
                                          </p:spTgt>
                                        </p:tgtEl>
                                        <p:attrNameLst>
                                          <p:attrName>style.visibility</p:attrName>
                                        </p:attrNameLst>
                                      </p:cBhvr>
                                      <p:to>
                                        <p:strVal val="visible"/>
                                      </p:to>
                                    </p:set>
                                    <p:animEffect transition="in" filter="slide(fromBottom)">
                                      <p:cBhvr>
                                        <p:cTn id="10" dur="500"/>
                                        <p:tgtEl>
                                          <p:spTgt spid="161794">
                                            <p:txEl>
                                              <p:pRg st="3" end="3"/>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161794">
                                            <p:txEl>
                                              <p:pRg st="4" end="4"/>
                                            </p:txEl>
                                          </p:spTgt>
                                        </p:tgtEl>
                                        <p:attrNameLst>
                                          <p:attrName>style.visibility</p:attrName>
                                        </p:attrNameLst>
                                      </p:cBhvr>
                                      <p:to>
                                        <p:strVal val="visible"/>
                                      </p:to>
                                    </p:set>
                                    <p:animEffect transition="in" filter="slide(fromBottom)">
                                      <p:cBhvr>
                                        <p:cTn id="13" dur="500"/>
                                        <p:tgtEl>
                                          <p:spTgt spid="161794">
                                            <p:txEl>
                                              <p:pRg st="4" end="4"/>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161794">
                                            <p:txEl>
                                              <p:pRg st="5" end="5"/>
                                            </p:txEl>
                                          </p:spTgt>
                                        </p:tgtEl>
                                        <p:attrNameLst>
                                          <p:attrName>style.visibility</p:attrName>
                                        </p:attrNameLst>
                                      </p:cBhvr>
                                      <p:to>
                                        <p:strVal val="visible"/>
                                      </p:to>
                                    </p:set>
                                    <p:animEffect transition="in" filter="slide(fromBottom)">
                                      <p:cBhvr>
                                        <p:cTn id="16" dur="500"/>
                                        <p:tgtEl>
                                          <p:spTgt spid="161794">
                                            <p:txEl>
                                              <p:pRg st="5" end="5"/>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161794">
                                            <p:txEl>
                                              <p:pRg st="6" end="6"/>
                                            </p:txEl>
                                          </p:spTgt>
                                        </p:tgtEl>
                                        <p:attrNameLst>
                                          <p:attrName>style.visibility</p:attrName>
                                        </p:attrNameLst>
                                      </p:cBhvr>
                                      <p:to>
                                        <p:strVal val="visible"/>
                                      </p:to>
                                    </p:set>
                                    <p:animEffect transition="in" filter="slide(fromBottom)">
                                      <p:cBhvr>
                                        <p:cTn id="19" dur="500"/>
                                        <p:tgtEl>
                                          <p:spTgt spid="161794">
                                            <p:txEl>
                                              <p:pRg st="6" end="6"/>
                                            </p:txEl>
                                          </p:spTgt>
                                        </p:tgtEl>
                                      </p:cBhvr>
                                    </p:animEffect>
                                  </p:childTnLst>
                                </p:cTn>
                              </p:par>
                              <p:par>
                                <p:cTn id="20" presetID="12" presetClass="entr" presetSubtype="4" fill="hold" nodeType="withEffect">
                                  <p:stCondLst>
                                    <p:cond delay="0"/>
                                  </p:stCondLst>
                                  <p:childTnLst>
                                    <p:set>
                                      <p:cBhvr>
                                        <p:cTn id="21" dur="1" fill="hold">
                                          <p:stCondLst>
                                            <p:cond delay="0"/>
                                          </p:stCondLst>
                                        </p:cTn>
                                        <p:tgtEl>
                                          <p:spTgt spid="161794">
                                            <p:txEl>
                                              <p:pRg st="7" end="7"/>
                                            </p:txEl>
                                          </p:spTgt>
                                        </p:tgtEl>
                                        <p:attrNameLst>
                                          <p:attrName>style.visibility</p:attrName>
                                        </p:attrNameLst>
                                      </p:cBhvr>
                                      <p:to>
                                        <p:strVal val="visible"/>
                                      </p:to>
                                    </p:set>
                                    <p:animEffect transition="in" filter="slide(fromBottom)">
                                      <p:cBhvr>
                                        <p:cTn id="22" dur="500"/>
                                        <p:tgtEl>
                                          <p:spTgt spid="161794">
                                            <p:txEl>
                                              <p:pRg st="7" end="7"/>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161794">
                                            <p:txEl>
                                              <p:pRg st="8" end="8"/>
                                            </p:txEl>
                                          </p:spTgt>
                                        </p:tgtEl>
                                        <p:attrNameLst>
                                          <p:attrName>style.visibility</p:attrName>
                                        </p:attrNameLst>
                                      </p:cBhvr>
                                      <p:to>
                                        <p:strVal val="visible"/>
                                      </p:to>
                                    </p:set>
                                    <p:animEffect transition="in" filter="slide(fromBottom)">
                                      <p:cBhvr>
                                        <p:cTn id="27" dur="500"/>
                                        <p:tgtEl>
                                          <p:spTgt spid="161794">
                                            <p:txEl>
                                              <p:pRg st="8" end="8"/>
                                            </p:txEl>
                                          </p:spTgt>
                                        </p:tgtEl>
                                      </p:cBhvr>
                                    </p:animEffect>
                                  </p:childTnLst>
                                </p:cTn>
                              </p:par>
                              <p:par>
                                <p:cTn id="28" presetID="12" presetClass="entr" presetSubtype="4" fill="hold" nodeType="withEffect">
                                  <p:stCondLst>
                                    <p:cond delay="0"/>
                                  </p:stCondLst>
                                  <p:childTnLst>
                                    <p:set>
                                      <p:cBhvr>
                                        <p:cTn id="29" dur="1" fill="hold">
                                          <p:stCondLst>
                                            <p:cond delay="0"/>
                                          </p:stCondLst>
                                        </p:cTn>
                                        <p:tgtEl>
                                          <p:spTgt spid="161794">
                                            <p:txEl>
                                              <p:pRg st="9" end="9"/>
                                            </p:txEl>
                                          </p:spTgt>
                                        </p:tgtEl>
                                        <p:attrNameLst>
                                          <p:attrName>style.visibility</p:attrName>
                                        </p:attrNameLst>
                                      </p:cBhvr>
                                      <p:to>
                                        <p:strVal val="visible"/>
                                      </p:to>
                                    </p:set>
                                    <p:animEffect transition="in" filter="slide(fromBottom)">
                                      <p:cBhvr>
                                        <p:cTn id="30" dur="500"/>
                                        <p:tgtEl>
                                          <p:spTgt spid="161794">
                                            <p:txEl>
                                              <p:pRg st="9" end="9"/>
                                            </p:txEl>
                                          </p:spTgt>
                                        </p:tgtEl>
                                      </p:cBhvr>
                                    </p:animEffect>
                                  </p:childTnLst>
                                </p:cTn>
                              </p:par>
                              <p:par>
                                <p:cTn id="31" presetID="12" presetClass="entr" presetSubtype="4" fill="hold" nodeType="withEffect">
                                  <p:stCondLst>
                                    <p:cond delay="0"/>
                                  </p:stCondLst>
                                  <p:childTnLst>
                                    <p:set>
                                      <p:cBhvr>
                                        <p:cTn id="32" dur="1" fill="hold">
                                          <p:stCondLst>
                                            <p:cond delay="0"/>
                                          </p:stCondLst>
                                        </p:cTn>
                                        <p:tgtEl>
                                          <p:spTgt spid="161794">
                                            <p:txEl>
                                              <p:pRg st="10" end="10"/>
                                            </p:txEl>
                                          </p:spTgt>
                                        </p:tgtEl>
                                        <p:attrNameLst>
                                          <p:attrName>style.visibility</p:attrName>
                                        </p:attrNameLst>
                                      </p:cBhvr>
                                      <p:to>
                                        <p:strVal val="visible"/>
                                      </p:to>
                                    </p:set>
                                    <p:animEffect transition="in" filter="slide(fromBottom)">
                                      <p:cBhvr>
                                        <p:cTn id="33" dur="500"/>
                                        <p:tgtEl>
                                          <p:spTgt spid="161794">
                                            <p:txEl>
                                              <p:pRg st="10" end="10"/>
                                            </p:txEl>
                                          </p:spTgt>
                                        </p:tgtEl>
                                      </p:cBhvr>
                                    </p:animEffect>
                                  </p:childTnLst>
                                </p:cTn>
                              </p:par>
                              <p:par>
                                <p:cTn id="34" presetID="12" presetClass="entr" presetSubtype="4" fill="hold" nodeType="withEffect">
                                  <p:stCondLst>
                                    <p:cond delay="0"/>
                                  </p:stCondLst>
                                  <p:childTnLst>
                                    <p:set>
                                      <p:cBhvr>
                                        <p:cTn id="35" dur="1" fill="hold">
                                          <p:stCondLst>
                                            <p:cond delay="0"/>
                                          </p:stCondLst>
                                        </p:cTn>
                                        <p:tgtEl>
                                          <p:spTgt spid="161794">
                                            <p:txEl>
                                              <p:pRg st="11" end="11"/>
                                            </p:txEl>
                                          </p:spTgt>
                                        </p:tgtEl>
                                        <p:attrNameLst>
                                          <p:attrName>style.visibility</p:attrName>
                                        </p:attrNameLst>
                                      </p:cBhvr>
                                      <p:to>
                                        <p:strVal val="visible"/>
                                      </p:to>
                                    </p:set>
                                    <p:animEffect transition="in" filter="slide(fromBottom)">
                                      <p:cBhvr>
                                        <p:cTn id="36" dur="500"/>
                                        <p:tgtEl>
                                          <p:spTgt spid="16179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bwMode="auto">
          <a:xfrm>
            <a:off x="457200" y="274638"/>
            <a:ext cx="8229600" cy="81756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pPr algn="ctr"/>
            <a:r>
              <a:rPr lang="pl-PL" sz="3200" dirty="0"/>
              <a:t>POLISH CREDIT UNION SYSTEM</a:t>
            </a:r>
          </a:p>
        </p:txBody>
      </p:sp>
      <p:sp>
        <p:nvSpPr>
          <p:cNvPr id="97283" name="Rectangle 3"/>
          <p:cNvSpPr>
            <a:spLocks noGrp="1" noChangeArrowheads="1"/>
          </p:cNvSpPr>
          <p:nvPr>
            <p:ph type="body" sz="half" idx="1"/>
          </p:nvPr>
        </p:nvSpPr>
        <p:spPr>
          <a:xfrm>
            <a:off x="900113" y="1412875"/>
            <a:ext cx="7775575" cy="4716463"/>
          </a:xfrm>
        </p:spPr>
        <p:txBody>
          <a:bodyPr/>
          <a:lstStyle/>
          <a:p>
            <a:pPr>
              <a:lnSpc>
                <a:spcPct val="80000"/>
              </a:lnSpc>
              <a:buFont typeface="Wingdings" charset="0"/>
              <a:buNone/>
            </a:pPr>
            <a:r>
              <a:rPr lang="en-US" sz="2400" b="1" dirty="0" smtClean="0">
                <a:latin typeface="Times New Roman" charset="0"/>
              </a:rPr>
              <a:t>Typical products and services offered </a:t>
            </a:r>
          </a:p>
          <a:p>
            <a:pPr>
              <a:lnSpc>
                <a:spcPct val="80000"/>
              </a:lnSpc>
              <a:buFont typeface="Wingdings" charset="0"/>
              <a:buNone/>
            </a:pPr>
            <a:r>
              <a:rPr lang="en-US" sz="2400" b="1" dirty="0" smtClean="0">
                <a:latin typeface="Times New Roman" charset="0"/>
              </a:rPr>
              <a:t> by Polish credit unions: </a:t>
            </a:r>
            <a:r>
              <a:rPr lang="pl-PL" sz="2400" b="1" dirty="0">
                <a:solidFill>
                  <a:schemeClr val="tx2"/>
                </a:solidFill>
                <a:latin typeface="Times New Roman" charset="0"/>
              </a:rPr>
              <a:t/>
            </a:r>
            <a:br>
              <a:rPr lang="pl-PL" sz="2400" b="1" dirty="0">
                <a:solidFill>
                  <a:schemeClr val="tx2"/>
                </a:solidFill>
                <a:latin typeface="Times New Roman" charset="0"/>
              </a:rPr>
            </a:br>
            <a:endParaRPr lang="pl-PL" sz="2400" dirty="0">
              <a:latin typeface="Times New Roman" charset="0"/>
            </a:endParaRPr>
          </a:p>
          <a:p>
            <a:pPr>
              <a:lnSpc>
                <a:spcPct val="80000"/>
              </a:lnSpc>
            </a:pPr>
            <a:r>
              <a:rPr lang="en-US" sz="2000" dirty="0" smtClean="0">
                <a:latin typeface="Times New Roman" charset="0"/>
              </a:rPr>
              <a:t>personal accounts </a:t>
            </a:r>
          </a:p>
          <a:p>
            <a:pPr>
              <a:lnSpc>
                <a:spcPct val="80000"/>
              </a:lnSpc>
            </a:pPr>
            <a:r>
              <a:rPr lang="en-US" sz="2000" dirty="0" smtClean="0">
                <a:latin typeface="Times New Roman" charset="0"/>
              </a:rPr>
              <a:t>term deposits </a:t>
            </a:r>
          </a:p>
          <a:p>
            <a:pPr>
              <a:lnSpc>
                <a:spcPct val="80000"/>
              </a:lnSpc>
            </a:pPr>
            <a:r>
              <a:rPr lang="en-US" sz="2000" dirty="0" smtClean="0">
                <a:latin typeface="Times New Roman" charset="0"/>
              </a:rPr>
              <a:t>savings accounts </a:t>
            </a:r>
          </a:p>
          <a:p>
            <a:pPr>
              <a:lnSpc>
                <a:spcPct val="80000"/>
              </a:lnSpc>
            </a:pPr>
            <a:r>
              <a:rPr lang="en-US" sz="2000" dirty="0" smtClean="0">
                <a:latin typeface="Times New Roman" charset="0"/>
              </a:rPr>
              <a:t>loans and credits  (including mortgage lending)</a:t>
            </a:r>
          </a:p>
          <a:p>
            <a:pPr>
              <a:lnSpc>
                <a:spcPct val="80000"/>
              </a:lnSpc>
            </a:pPr>
            <a:r>
              <a:rPr lang="en-US" sz="2000" dirty="0" smtClean="0">
                <a:latin typeface="Times New Roman" charset="0"/>
              </a:rPr>
              <a:t>business services: accounts, credits and money transfers </a:t>
            </a:r>
          </a:p>
          <a:p>
            <a:pPr>
              <a:lnSpc>
                <a:spcPct val="80000"/>
              </a:lnSpc>
            </a:pPr>
            <a:r>
              <a:rPr lang="en-US" sz="2000" dirty="0" smtClean="0">
                <a:latin typeface="Times New Roman" charset="0"/>
              </a:rPr>
              <a:t>credit and  debit cards</a:t>
            </a:r>
          </a:p>
          <a:p>
            <a:pPr>
              <a:lnSpc>
                <a:spcPct val="80000"/>
              </a:lnSpc>
            </a:pPr>
            <a:r>
              <a:rPr lang="en-US" sz="2000" dirty="0" smtClean="0">
                <a:latin typeface="Times New Roman" charset="0"/>
              </a:rPr>
              <a:t>payment settlements				</a:t>
            </a:r>
          </a:p>
          <a:p>
            <a:pPr>
              <a:lnSpc>
                <a:spcPct val="80000"/>
              </a:lnSpc>
            </a:pPr>
            <a:r>
              <a:rPr lang="en-US" sz="2000" dirty="0" smtClean="0">
                <a:latin typeface="Times New Roman" charset="0"/>
              </a:rPr>
              <a:t>insurance services</a:t>
            </a:r>
          </a:p>
          <a:p>
            <a:pPr>
              <a:lnSpc>
                <a:spcPct val="80000"/>
              </a:lnSpc>
            </a:pPr>
            <a:r>
              <a:rPr lang="en-US" sz="2000" dirty="0" smtClean="0">
                <a:latin typeface="Times New Roman" charset="0"/>
              </a:rPr>
              <a:t>investment funds products	</a:t>
            </a:r>
          </a:p>
          <a:p>
            <a:pPr>
              <a:lnSpc>
                <a:spcPct val="80000"/>
              </a:lnSpc>
            </a:pPr>
            <a:r>
              <a:rPr lang="en-US" sz="2000" dirty="0" smtClean="0">
                <a:latin typeface="Times New Roman" charset="0"/>
              </a:rPr>
              <a:t>Internet banking			</a:t>
            </a:r>
          </a:p>
          <a:p>
            <a:pPr>
              <a:lnSpc>
                <a:spcPct val="80000"/>
              </a:lnSpc>
            </a:pPr>
            <a:endParaRPr lang="pl-PL" sz="1400" dirty="0"/>
          </a:p>
        </p:txBody>
      </p:sp>
    </p:spTree>
    <p:extLst>
      <p:ext uri="{BB962C8B-B14F-4D97-AF65-F5344CB8AC3E}">
        <p14:creationId xmlns:p14="http://schemas.microsoft.com/office/powerpoint/2010/main" val="38452213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97283">
                                            <p:txEl>
                                              <p:pRg st="2" end="2"/>
                                            </p:txEl>
                                          </p:spTgt>
                                        </p:tgtEl>
                                        <p:attrNameLst>
                                          <p:attrName>style.visibility</p:attrName>
                                        </p:attrNameLst>
                                      </p:cBhvr>
                                      <p:to>
                                        <p:strVal val="visible"/>
                                      </p:to>
                                    </p:set>
                                    <p:anim calcmode="lin" valueType="num">
                                      <p:cBhvr additive="base">
                                        <p:cTn id="7" dur="500" fill="hold"/>
                                        <p:tgtEl>
                                          <p:spTgt spid="9728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7283">
                                            <p:txEl>
                                              <p:pRg st="2" end="2"/>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97283">
                                            <p:txEl>
                                              <p:pRg st="3" end="3"/>
                                            </p:txEl>
                                          </p:spTgt>
                                        </p:tgtEl>
                                        <p:attrNameLst>
                                          <p:attrName>style.visibility</p:attrName>
                                        </p:attrNameLst>
                                      </p:cBhvr>
                                      <p:to>
                                        <p:strVal val="visible"/>
                                      </p:to>
                                    </p:set>
                                    <p:anim calcmode="lin" valueType="num">
                                      <p:cBhvr additive="base">
                                        <p:cTn id="12" dur="500" fill="hold"/>
                                        <p:tgtEl>
                                          <p:spTgt spid="9728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7283">
                                            <p:txEl>
                                              <p:pRg st="3" end="3"/>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97283">
                                            <p:txEl>
                                              <p:pRg st="4" end="4"/>
                                            </p:txEl>
                                          </p:spTgt>
                                        </p:tgtEl>
                                        <p:attrNameLst>
                                          <p:attrName>style.visibility</p:attrName>
                                        </p:attrNameLst>
                                      </p:cBhvr>
                                      <p:to>
                                        <p:strVal val="visible"/>
                                      </p:to>
                                    </p:set>
                                    <p:anim calcmode="lin" valueType="num">
                                      <p:cBhvr additive="base">
                                        <p:cTn id="17" dur="500" fill="hold"/>
                                        <p:tgtEl>
                                          <p:spTgt spid="9728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7283">
                                            <p:txEl>
                                              <p:pRg st="4" end="4"/>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nodeType="afterEffect">
                                  <p:stCondLst>
                                    <p:cond delay="0"/>
                                  </p:stCondLst>
                                  <p:childTnLst>
                                    <p:set>
                                      <p:cBhvr>
                                        <p:cTn id="21" dur="1" fill="hold">
                                          <p:stCondLst>
                                            <p:cond delay="0"/>
                                          </p:stCondLst>
                                        </p:cTn>
                                        <p:tgtEl>
                                          <p:spTgt spid="97283">
                                            <p:txEl>
                                              <p:pRg st="5" end="5"/>
                                            </p:txEl>
                                          </p:spTgt>
                                        </p:tgtEl>
                                        <p:attrNameLst>
                                          <p:attrName>style.visibility</p:attrName>
                                        </p:attrNameLst>
                                      </p:cBhvr>
                                      <p:to>
                                        <p:strVal val="visible"/>
                                      </p:to>
                                    </p:set>
                                    <p:anim calcmode="lin" valueType="num">
                                      <p:cBhvr additive="base">
                                        <p:cTn id="22" dur="500" fill="hold"/>
                                        <p:tgtEl>
                                          <p:spTgt spid="97283">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7283">
                                            <p:txEl>
                                              <p:pRg st="5" end="5"/>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nodeType="afterEffect">
                                  <p:stCondLst>
                                    <p:cond delay="0"/>
                                  </p:stCondLst>
                                  <p:childTnLst>
                                    <p:set>
                                      <p:cBhvr>
                                        <p:cTn id="26" dur="1" fill="hold">
                                          <p:stCondLst>
                                            <p:cond delay="0"/>
                                          </p:stCondLst>
                                        </p:cTn>
                                        <p:tgtEl>
                                          <p:spTgt spid="97283">
                                            <p:txEl>
                                              <p:pRg st="6" end="6"/>
                                            </p:txEl>
                                          </p:spTgt>
                                        </p:tgtEl>
                                        <p:attrNameLst>
                                          <p:attrName>style.visibility</p:attrName>
                                        </p:attrNameLst>
                                      </p:cBhvr>
                                      <p:to>
                                        <p:strVal val="visible"/>
                                      </p:to>
                                    </p:set>
                                    <p:anim calcmode="lin" valueType="num">
                                      <p:cBhvr additive="base">
                                        <p:cTn id="27" dur="500" fill="hold"/>
                                        <p:tgtEl>
                                          <p:spTgt spid="9728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7283">
                                            <p:txEl>
                                              <p:pRg st="6" end="6"/>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nodeType="afterEffect">
                                  <p:stCondLst>
                                    <p:cond delay="0"/>
                                  </p:stCondLst>
                                  <p:childTnLst>
                                    <p:set>
                                      <p:cBhvr>
                                        <p:cTn id="31" dur="1" fill="hold">
                                          <p:stCondLst>
                                            <p:cond delay="0"/>
                                          </p:stCondLst>
                                        </p:cTn>
                                        <p:tgtEl>
                                          <p:spTgt spid="97283">
                                            <p:txEl>
                                              <p:pRg st="7" end="7"/>
                                            </p:txEl>
                                          </p:spTgt>
                                        </p:tgtEl>
                                        <p:attrNameLst>
                                          <p:attrName>style.visibility</p:attrName>
                                        </p:attrNameLst>
                                      </p:cBhvr>
                                      <p:to>
                                        <p:strVal val="visible"/>
                                      </p:to>
                                    </p:set>
                                    <p:anim calcmode="lin" valueType="num">
                                      <p:cBhvr additive="base">
                                        <p:cTn id="32" dur="500" fill="hold"/>
                                        <p:tgtEl>
                                          <p:spTgt spid="97283">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97283">
                                            <p:txEl>
                                              <p:pRg st="7" end="7"/>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4" fill="hold" nodeType="afterEffect">
                                  <p:stCondLst>
                                    <p:cond delay="0"/>
                                  </p:stCondLst>
                                  <p:childTnLst>
                                    <p:set>
                                      <p:cBhvr>
                                        <p:cTn id="36" dur="1" fill="hold">
                                          <p:stCondLst>
                                            <p:cond delay="0"/>
                                          </p:stCondLst>
                                        </p:cTn>
                                        <p:tgtEl>
                                          <p:spTgt spid="97283">
                                            <p:txEl>
                                              <p:pRg st="8" end="8"/>
                                            </p:txEl>
                                          </p:spTgt>
                                        </p:tgtEl>
                                        <p:attrNameLst>
                                          <p:attrName>style.visibility</p:attrName>
                                        </p:attrNameLst>
                                      </p:cBhvr>
                                      <p:to>
                                        <p:strVal val="visible"/>
                                      </p:to>
                                    </p:set>
                                    <p:anim calcmode="lin" valueType="num">
                                      <p:cBhvr additive="base">
                                        <p:cTn id="37" dur="500" fill="hold"/>
                                        <p:tgtEl>
                                          <p:spTgt spid="9728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7283">
                                            <p:txEl>
                                              <p:pRg st="8" end="8"/>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500"/>
                            </p:stCondLst>
                            <p:childTnLst>
                              <p:par>
                                <p:cTn id="40" presetID="2" presetClass="entr" presetSubtype="4" fill="hold" nodeType="afterEffect">
                                  <p:stCondLst>
                                    <p:cond delay="0"/>
                                  </p:stCondLst>
                                  <p:childTnLst>
                                    <p:set>
                                      <p:cBhvr>
                                        <p:cTn id="41" dur="1" fill="hold">
                                          <p:stCondLst>
                                            <p:cond delay="0"/>
                                          </p:stCondLst>
                                        </p:cTn>
                                        <p:tgtEl>
                                          <p:spTgt spid="97283">
                                            <p:txEl>
                                              <p:pRg st="9" end="9"/>
                                            </p:txEl>
                                          </p:spTgt>
                                        </p:tgtEl>
                                        <p:attrNameLst>
                                          <p:attrName>style.visibility</p:attrName>
                                        </p:attrNameLst>
                                      </p:cBhvr>
                                      <p:to>
                                        <p:strVal val="visible"/>
                                      </p:to>
                                    </p:set>
                                    <p:anim calcmode="lin" valueType="num">
                                      <p:cBhvr additive="base">
                                        <p:cTn id="42" dur="500" fill="hold"/>
                                        <p:tgtEl>
                                          <p:spTgt spid="97283">
                                            <p:txEl>
                                              <p:pRg st="9" end="9"/>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97283">
                                            <p:txEl>
                                              <p:pRg st="9" end="9"/>
                                            </p:txEl>
                                          </p:spTgt>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4000"/>
                            </p:stCondLst>
                            <p:childTnLst>
                              <p:par>
                                <p:cTn id="45" presetID="2" presetClass="entr" presetSubtype="4" fill="hold" nodeType="afterEffect">
                                  <p:stCondLst>
                                    <p:cond delay="0"/>
                                  </p:stCondLst>
                                  <p:childTnLst>
                                    <p:set>
                                      <p:cBhvr>
                                        <p:cTn id="46" dur="1" fill="hold">
                                          <p:stCondLst>
                                            <p:cond delay="0"/>
                                          </p:stCondLst>
                                        </p:cTn>
                                        <p:tgtEl>
                                          <p:spTgt spid="97283">
                                            <p:txEl>
                                              <p:pRg st="10" end="10"/>
                                            </p:txEl>
                                          </p:spTgt>
                                        </p:tgtEl>
                                        <p:attrNameLst>
                                          <p:attrName>style.visibility</p:attrName>
                                        </p:attrNameLst>
                                      </p:cBhvr>
                                      <p:to>
                                        <p:strVal val="visible"/>
                                      </p:to>
                                    </p:set>
                                    <p:anim calcmode="lin" valueType="num">
                                      <p:cBhvr additive="base">
                                        <p:cTn id="47" dur="500" fill="hold"/>
                                        <p:tgtEl>
                                          <p:spTgt spid="9728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7283">
                                            <p:txEl>
                                              <p:pRg st="10" end="10"/>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97283">
                                            <p:txEl>
                                              <p:pRg st="11" end="11"/>
                                            </p:txEl>
                                          </p:spTgt>
                                        </p:tgtEl>
                                        <p:attrNameLst>
                                          <p:attrName>style.visibility</p:attrName>
                                        </p:attrNameLst>
                                      </p:cBhvr>
                                      <p:to>
                                        <p:strVal val="visible"/>
                                      </p:to>
                                    </p:set>
                                    <p:anim calcmode="lin" valueType="num">
                                      <p:cBhvr additive="base">
                                        <p:cTn id="52" dur="500" fill="hold"/>
                                        <p:tgtEl>
                                          <p:spTgt spid="97283">
                                            <p:txEl>
                                              <p:pRg st="11" end="11"/>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9728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596066"/>
            <a:ext cx="8229600" cy="821572"/>
          </a:xfrm>
        </p:spPr>
        <p:txBody>
          <a:bodyPr>
            <a:normAutofit fontScale="90000"/>
          </a:bodyPr>
          <a:lstStyle/>
          <a:p>
            <a:r>
              <a:rPr lang="en-US" dirty="0"/>
              <a:t>Some final thoughts:</a:t>
            </a:r>
            <a:br>
              <a:rPr lang="en-US" dirty="0"/>
            </a:br>
            <a:endParaRPr lang="pl-PL" dirty="0"/>
          </a:p>
        </p:txBody>
      </p:sp>
      <p:sp>
        <p:nvSpPr>
          <p:cNvPr id="3" name="Symbol zastępczy zawartości 2"/>
          <p:cNvSpPr>
            <a:spLocks noGrp="1"/>
          </p:cNvSpPr>
          <p:nvPr>
            <p:ph idx="1"/>
          </p:nvPr>
        </p:nvSpPr>
        <p:spPr>
          <a:xfrm>
            <a:off x="457200" y="1146228"/>
            <a:ext cx="8229600" cy="4979936"/>
          </a:xfrm>
        </p:spPr>
        <p:txBody>
          <a:bodyPr>
            <a:normAutofit fontScale="62500" lnSpcReduction="20000"/>
          </a:bodyPr>
          <a:lstStyle/>
          <a:p>
            <a:endParaRPr lang="en-US" u="sng" dirty="0"/>
          </a:p>
          <a:p>
            <a:r>
              <a:rPr lang="en-US" dirty="0"/>
              <a:t>Collaboration is important factor of development: use effect of scale, join forces, build added value, share internally accumulated know-how</a:t>
            </a:r>
          </a:p>
          <a:p>
            <a:endParaRPr lang="en-US" dirty="0"/>
          </a:p>
          <a:p>
            <a:r>
              <a:rPr lang="en-US" dirty="0"/>
              <a:t>Collaboration may have different forms on different stages of movements’ development. Be critical: there is no single model for every time – religions deal with eternity, social enterprises deal with social problems, market, civilization and cultural changes</a:t>
            </a:r>
          </a:p>
          <a:p>
            <a:endParaRPr lang="en-US" dirty="0"/>
          </a:p>
          <a:p>
            <a:r>
              <a:rPr lang="en-US" dirty="0"/>
              <a:t>It always requires leadership and trust</a:t>
            </a:r>
          </a:p>
          <a:p>
            <a:endParaRPr lang="en-US" dirty="0"/>
          </a:p>
          <a:p>
            <a:r>
              <a:rPr lang="en-US" dirty="0"/>
              <a:t>Communicate!</a:t>
            </a:r>
          </a:p>
          <a:p>
            <a:endParaRPr lang="en-US" dirty="0"/>
          </a:p>
          <a:p>
            <a:r>
              <a:rPr lang="en-US" dirty="0"/>
              <a:t>Be different from commercial industry: follow CU philosophy. Always put members first – be responsible </a:t>
            </a:r>
          </a:p>
          <a:p>
            <a:endParaRPr lang="pl-PL" dirty="0"/>
          </a:p>
        </p:txBody>
      </p:sp>
    </p:spTree>
    <p:extLst>
      <p:ext uri="{BB962C8B-B14F-4D97-AF65-F5344CB8AC3E}">
        <p14:creationId xmlns:p14="http://schemas.microsoft.com/office/powerpoint/2010/main" val="28055268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p:tgtEl>
                                          <p:spTgt spid="3">
                                            <p:txEl>
                                              <p:pRg st="9" end="9"/>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solidFill>
                  <a:srgbClr val="FF0000"/>
                </a:solidFill>
                <a:latin typeface="Arial" charset="0"/>
              </a:rPr>
              <a:t>THANK YOU FOR YOUR ATTENTION !</a:t>
            </a:r>
            <a:br>
              <a:rPr lang="pl-PL" b="1" dirty="0">
                <a:solidFill>
                  <a:srgbClr val="FF0000"/>
                </a:solidFill>
                <a:latin typeface="Arial" charset="0"/>
              </a:rPr>
            </a:br>
            <a:endParaRPr lang="pl-PL" dirty="0"/>
          </a:p>
        </p:txBody>
      </p:sp>
      <p:pic>
        <p:nvPicPr>
          <p:cNvPr id="4" name="Symbol zastępczy zawartości 3" descr="W. Kamiński.jpg"/>
          <p:cNvPicPr>
            <a:picLocks noGrp="1" noChangeAspect="1"/>
          </p:cNvPicPr>
          <p:nvPr>
            <p:ph idx="1"/>
          </p:nvPr>
        </p:nvPicPr>
        <p:blipFill>
          <a:blip r:embed="rId2">
            <a:extLst>
              <a:ext uri="{28A0092B-C50C-407E-A947-70E740481C1C}">
                <a14:useLocalDpi xmlns:a14="http://schemas.microsoft.com/office/drawing/2010/main" val="0"/>
              </a:ext>
            </a:extLst>
          </a:blip>
          <a:srcRect t="8483" b="8483"/>
          <a:stretch>
            <a:fillRect/>
          </a:stretch>
        </p:blipFill>
        <p:spPr/>
      </p:pic>
      <p:sp>
        <p:nvSpPr>
          <p:cNvPr id="6" name="PoleTekstowe 5"/>
          <p:cNvSpPr txBox="1"/>
          <p:nvPr/>
        </p:nvSpPr>
        <p:spPr>
          <a:xfrm>
            <a:off x="995087" y="4648835"/>
            <a:ext cx="3286406" cy="1477328"/>
          </a:xfrm>
          <a:prstGeom prst="rect">
            <a:avLst/>
          </a:prstGeom>
          <a:noFill/>
        </p:spPr>
        <p:txBody>
          <a:bodyPr wrap="square" rtlCol="0">
            <a:spAutoFit/>
          </a:bodyPr>
          <a:lstStyle/>
          <a:p>
            <a:pPr>
              <a:spcBef>
                <a:spcPct val="50000"/>
              </a:spcBef>
            </a:pPr>
            <a:r>
              <a:rPr lang="pl-PL" b="1" dirty="0" err="1">
                <a:solidFill>
                  <a:schemeClr val="bg1"/>
                </a:solidFill>
                <a:latin typeface="Arial" charset="0"/>
              </a:rPr>
              <a:t>More</a:t>
            </a:r>
            <a:r>
              <a:rPr lang="pl-PL" b="1" dirty="0">
                <a:solidFill>
                  <a:schemeClr val="bg1"/>
                </a:solidFill>
                <a:latin typeface="Arial" charset="0"/>
              </a:rPr>
              <a:t> info:</a:t>
            </a:r>
          </a:p>
          <a:p>
            <a:pPr>
              <a:spcBef>
                <a:spcPct val="50000"/>
              </a:spcBef>
            </a:pPr>
            <a:r>
              <a:rPr lang="pl-PL" b="1" dirty="0">
                <a:solidFill>
                  <a:schemeClr val="bg1"/>
                </a:solidFill>
                <a:latin typeface="Arial" charset="0"/>
                <a:hlinkClick r:id="rId3"/>
              </a:rPr>
              <a:t>www.skok.pl</a:t>
            </a:r>
            <a:endParaRPr lang="pl-PL" dirty="0">
              <a:solidFill>
                <a:schemeClr val="bg1"/>
              </a:solidFill>
              <a:hlinkClick r:id="rId4"/>
            </a:endParaRPr>
          </a:p>
          <a:p>
            <a:pPr>
              <a:spcBef>
                <a:spcPct val="50000"/>
              </a:spcBef>
            </a:pPr>
            <a:r>
              <a:rPr lang="pl-PL" b="1" dirty="0" err="1">
                <a:solidFill>
                  <a:schemeClr val="bg1"/>
                </a:solidFill>
                <a:latin typeface="Arial" charset="0"/>
              </a:rPr>
              <a:t>Contact</a:t>
            </a:r>
            <a:r>
              <a:rPr lang="pl-PL" b="1" dirty="0">
                <a:solidFill>
                  <a:schemeClr val="bg1"/>
                </a:solidFill>
                <a:latin typeface="Arial" charset="0"/>
              </a:rPr>
              <a:t>: </a:t>
            </a:r>
            <a:r>
              <a:rPr lang="pl-PL" b="1" dirty="0">
                <a:solidFill>
                  <a:schemeClr val="bg1"/>
                </a:solidFill>
                <a:latin typeface="Arial" charset="0"/>
                <a:hlinkClick r:id="rId5"/>
              </a:rPr>
              <a:t>kskok@skok.pl</a:t>
            </a:r>
            <a:endParaRPr lang="pl-PL" b="1" dirty="0">
              <a:solidFill>
                <a:schemeClr val="bg1"/>
              </a:solidFill>
              <a:latin typeface="Arial" charset="0"/>
            </a:endParaRPr>
          </a:p>
          <a:p>
            <a:endParaRPr lang="pl-PL" dirty="0"/>
          </a:p>
        </p:txBody>
      </p:sp>
    </p:spTree>
    <p:extLst>
      <p:ext uri="{BB962C8B-B14F-4D97-AF65-F5344CB8AC3E}">
        <p14:creationId xmlns:p14="http://schemas.microsoft.com/office/powerpoint/2010/main" val="11510698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200" dirty="0">
                <a:cs typeface="Times New Roman" charset="0"/>
              </a:rPr>
              <a:t>Credit Unions in </a:t>
            </a:r>
            <a:r>
              <a:rPr lang="en-US" sz="3200" dirty="0" smtClean="0">
                <a:cs typeface="Times New Roman" charset="0"/>
              </a:rPr>
              <a:t>Poland</a:t>
            </a:r>
            <a:endParaRPr lang="pl-PL" sz="3200" dirty="0"/>
          </a:p>
        </p:txBody>
      </p:sp>
      <p:sp>
        <p:nvSpPr>
          <p:cNvPr id="3" name="Symbol zastępczy zawartości 2"/>
          <p:cNvSpPr>
            <a:spLocks noGrp="1"/>
          </p:cNvSpPr>
          <p:nvPr>
            <p:ph idx="1"/>
          </p:nvPr>
        </p:nvSpPr>
        <p:spPr/>
        <p:txBody>
          <a:bodyPr>
            <a:normAutofit fontScale="85000" lnSpcReduction="10000"/>
          </a:bodyPr>
          <a:lstStyle/>
          <a:p>
            <a:pPr marL="457130" indent="-457130" defTabSz="913957">
              <a:spcBef>
                <a:spcPts val="492"/>
              </a:spcBef>
              <a:buFont typeface="+mj-lt"/>
              <a:buAutoNum type="arabicPeriod"/>
            </a:pPr>
            <a:r>
              <a:rPr lang="en-US" dirty="0">
                <a:latin typeface="Times New Roman"/>
                <a:cs typeface="Times New Roman"/>
                <a:sym typeface="Arial" charset="0"/>
              </a:rPr>
              <a:t>Credit unions provide access to financial services to common people, enabling them to meet their goals and improve their economic and living conditions. Credit unions are not-for-profit institutions, based on the idea of financial self-help, cooperative values, international credit union principles, ethical economy and corporate social responsibility.</a:t>
            </a:r>
          </a:p>
          <a:p>
            <a:pPr marL="457130" indent="-457130" defTabSz="913957">
              <a:spcBef>
                <a:spcPts val="492"/>
              </a:spcBef>
              <a:buFont typeface="+mj-lt"/>
              <a:buAutoNum type="arabicPeriod"/>
            </a:pPr>
            <a:r>
              <a:rPr lang="en-US" dirty="0">
                <a:latin typeface="Times New Roman"/>
                <a:cs typeface="Times New Roman"/>
                <a:sym typeface="Arial" charset="0"/>
              </a:rPr>
              <a:t>Credit unions make up an integral part of Poland</a:t>
            </a:r>
            <a:r>
              <a:rPr lang="en-US" altLang="ja-JP" dirty="0">
                <a:latin typeface="Times New Roman"/>
                <a:cs typeface="Times New Roman"/>
                <a:sym typeface="Arial" charset="0"/>
              </a:rPr>
              <a:t>’s formal financial sector, regulated and supervised, well established within the legal system.</a:t>
            </a:r>
          </a:p>
          <a:p>
            <a:pPr marL="0" indent="0">
              <a:buNone/>
            </a:pPr>
            <a:endParaRPr lang="pl-PL" dirty="0"/>
          </a:p>
        </p:txBody>
      </p:sp>
    </p:spTree>
    <p:extLst>
      <p:ext uri="{BB962C8B-B14F-4D97-AF65-F5344CB8AC3E}">
        <p14:creationId xmlns:p14="http://schemas.microsoft.com/office/powerpoint/2010/main" val="39424370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200" dirty="0">
                <a:cs typeface="Times New Roman" charset="0"/>
              </a:rPr>
              <a:t>Credit Unions in </a:t>
            </a:r>
            <a:r>
              <a:rPr lang="en-US" sz="3200" dirty="0" smtClean="0">
                <a:cs typeface="Times New Roman" charset="0"/>
              </a:rPr>
              <a:t>Poland</a:t>
            </a:r>
            <a:endParaRPr lang="pl-PL" sz="3200" dirty="0"/>
          </a:p>
        </p:txBody>
      </p:sp>
      <p:sp>
        <p:nvSpPr>
          <p:cNvPr id="3" name="Symbol zastępczy zawartości 2"/>
          <p:cNvSpPr>
            <a:spLocks noGrp="1"/>
          </p:cNvSpPr>
          <p:nvPr>
            <p:ph idx="1"/>
          </p:nvPr>
        </p:nvSpPr>
        <p:spPr/>
        <p:txBody>
          <a:bodyPr>
            <a:normAutofit fontScale="85000" lnSpcReduction="10000"/>
          </a:bodyPr>
          <a:lstStyle/>
          <a:p>
            <a:pPr marL="457130" indent="-457130" defTabSz="913957">
              <a:spcBef>
                <a:spcPts val="492"/>
              </a:spcBef>
              <a:buFont typeface="+mj-lt"/>
              <a:buAutoNum type="arabicPeriod" startAt="3"/>
            </a:pPr>
            <a:r>
              <a:rPr lang="en-US" dirty="0">
                <a:latin typeface="Times New Roman" charset="0"/>
                <a:cs typeface="Times New Roman" charset="0"/>
                <a:sym typeface="Arial" charset="0"/>
              </a:rPr>
              <a:t>Building financial systems for the less-affluent, means creation of sound domestic financial intermediaries that can mobilize domestic savings. Credit unions are sustainable financial institutions relying only on their members. They do not have foreign investors and all income they earn comes back to their members.</a:t>
            </a:r>
          </a:p>
          <a:p>
            <a:pPr marL="457130" indent="-457130" defTabSz="913957">
              <a:spcBef>
                <a:spcPts val="492"/>
              </a:spcBef>
              <a:buFont typeface="+mj-lt"/>
              <a:buAutoNum type="arabicPeriod" startAt="3"/>
            </a:pPr>
            <a:r>
              <a:rPr lang="en-US" dirty="0">
                <a:solidFill>
                  <a:srgbClr val="000000"/>
                </a:solidFill>
                <a:latin typeface="Times New Roman" charset="0"/>
                <a:ea typeface="Arial" charset="0"/>
                <a:cs typeface="Times New Roman" charset="0"/>
                <a:sym typeface="Arial" charset="0"/>
              </a:rPr>
              <a:t>Credit unions offer their members a diversified range of financial services matching their different needs. Individual treatment and building long-term relations with members are important factors of building credit unions</a:t>
            </a:r>
            <a:r>
              <a:rPr lang="pl-PL" dirty="0">
                <a:solidFill>
                  <a:srgbClr val="000000"/>
                </a:solidFill>
                <a:latin typeface="Times New Roman" charset="0"/>
                <a:ea typeface="Arial" charset="0"/>
                <a:cs typeface="Times New Roman" charset="0"/>
                <a:sym typeface="Arial" charset="0"/>
              </a:rPr>
              <a:t>’</a:t>
            </a:r>
            <a:r>
              <a:rPr lang="en-US" dirty="0">
                <a:solidFill>
                  <a:srgbClr val="000000"/>
                </a:solidFill>
                <a:latin typeface="Times New Roman" charset="0"/>
                <a:ea typeface="Arial" charset="0"/>
                <a:cs typeface="Times New Roman" charset="0"/>
                <a:sym typeface="Arial" charset="0"/>
              </a:rPr>
              <a:t> strength.</a:t>
            </a:r>
          </a:p>
          <a:p>
            <a:pPr marL="0" indent="0" defTabSz="913957">
              <a:spcBef>
                <a:spcPts val="492"/>
              </a:spcBef>
              <a:buNone/>
            </a:pPr>
            <a:endParaRPr lang="pl-PL" sz="2800" dirty="0">
              <a:latin typeface="Times New Roman" charset="0"/>
              <a:cs typeface="Times New Roman" charset="0"/>
              <a:sym typeface="Arial" charset="0"/>
            </a:endParaRPr>
          </a:p>
        </p:txBody>
      </p:sp>
    </p:spTree>
    <p:extLst>
      <p:ext uri="{BB962C8B-B14F-4D97-AF65-F5344CB8AC3E}">
        <p14:creationId xmlns:p14="http://schemas.microsoft.com/office/powerpoint/2010/main" val="26326606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200" dirty="0">
                <a:cs typeface="Times New Roman" charset="0"/>
              </a:rPr>
              <a:t>Credit Unions in </a:t>
            </a:r>
            <a:r>
              <a:rPr lang="en-US" sz="3200" dirty="0" smtClean="0">
                <a:cs typeface="Times New Roman" charset="0"/>
              </a:rPr>
              <a:t>Poland</a:t>
            </a:r>
            <a:endParaRPr lang="pl-PL" sz="3200" dirty="0"/>
          </a:p>
        </p:txBody>
      </p:sp>
      <p:sp>
        <p:nvSpPr>
          <p:cNvPr id="3" name="Symbol zastępczy zawartości 2"/>
          <p:cNvSpPr>
            <a:spLocks noGrp="1"/>
          </p:cNvSpPr>
          <p:nvPr>
            <p:ph idx="1"/>
          </p:nvPr>
        </p:nvSpPr>
        <p:spPr/>
        <p:txBody>
          <a:bodyPr>
            <a:normAutofit fontScale="92500" lnSpcReduction="20000"/>
          </a:bodyPr>
          <a:lstStyle/>
          <a:p>
            <a:pPr marL="514272" indent="-514272" defTabSz="913957" hangingPunct="0">
              <a:spcBef>
                <a:spcPts val="492"/>
              </a:spcBef>
              <a:buFont typeface="+mj-lt"/>
              <a:buAutoNum type="arabicPeriod" startAt="5"/>
            </a:pPr>
            <a:r>
              <a:rPr lang="en-US" dirty="0">
                <a:solidFill>
                  <a:srgbClr val="000000"/>
                </a:solidFill>
                <a:latin typeface="Times New Roman"/>
                <a:ea typeface="Arial" charset="0"/>
                <a:cs typeface="Times New Roman"/>
                <a:sym typeface="Arial" charset="0"/>
              </a:rPr>
              <a:t>Credit unions are market-oriented institutions. While their loan rates are among the lowest in the market and deposit rates are the highest, credit union operations are subject to market forces. Credit union operations are not subsidized.</a:t>
            </a:r>
          </a:p>
          <a:p>
            <a:pPr marL="514272" indent="-514272" defTabSz="913957" hangingPunct="0">
              <a:spcBef>
                <a:spcPts val="492"/>
              </a:spcBef>
              <a:buFont typeface="+mj-lt"/>
              <a:buAutoNum type="arabicPeriod" startAt="5"/>
            </a:pPr>
            <a:r>
              <a:rPr lang="en-US" dirty="0">
                <a:solidFill>
                  <a:srgbClr val="000000"/>
                </a:solidFill>
                <a:latin typeface="Times New Roman"/>
                <a:ea typeface="Arial" charset="0"/>
                <a:cs typeface="Times New Roman"/>
                <a:sym typeface="Arial" charset="0"/>
              </a:rPr>
              <a:t>The government</a:t>
            </a:r>
            <a:r>
              <a:rPr lang="en-US" altLang="ja-JP" dirty="0">
                <a:solidFill>
                  <a:srgbClr val="000000"/>
                </a:solidFill>
                <a:latin typeface="Times New Roman"/>
                <a:ea typeface="Arial" charset="0"/>
                <a:cs typeface="Times New Roman"/>
                <a:sym typeface="Arial" charset="0"/>
              </a:rPr>
              <a:t>’s role in development of credit unions is to create conditions for them to operate. Credit unions should be able to decide (through a process of consultations) on what ? and how </a:t>
            </a:r>
            <a:r>
              <a:rPr lang="en-US" altLang="ja-JP" dirty="0" smtClean="0">
                <a:solidFill>
                  <a:srgbClr val="000000"/>
                </a:solidFill>
                <a:latin typeface="Times New Roman"/>
                <a:ea typeface="Arial" charset="0"/>
                <a:cs typeface="Times New Roman"/>
                <a:sym typeface="Arial" charset="0"/>
              </a:rPr>
              <a:t>?</a:t>
            </a:r>
            <a:endParaRPr lang="en-US" dirty="0">
              <a:solidFill>
                <a:srgbClr val="000000"/>
              </a:solidFill>
              <a:latin typeface="Times New Roman"/>
              <a:ea typeface="Arial" charset="0"/>
              <a:cs typeface="Times New Roman"/>
              <a:sym typeface="Arial" charset="0"/>
            </a:endParaRPr>
          </a:p>
        </p:txBody>
      </p:sp>
    </p:spTree>
    <p:extLst>
      <p:ext uri="{BB962C8B-B14F-4D97-AF65-F5344CB8AC3E}">
        <p14:creationId xmlns:p14="http://schemas.microsoft.com/office/powerpoint/2010/main" val="8695872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200" dirty="0">
                <a:cs typeface="Times New Roman" charset="0"/>
              </a:rPr>
              <a:t>Credit Unions in </a:t>
            </a:r>
            <a:r>
              <a:rPr lang="en-US" sz="3200" dirty="0" smtClean="0">
                <a:cs typeface="Times New Roman" charset="0"/>
              </a:rPr>
              <a:t>Poland</a:t>
            </a:r>
            <a:endParaRPr lang="pl-PL" sz="3200" dirty="0"/>
          </a:p>
        </p:txBody>
      </p:sp>
      <p:sp>
        <p:nvSpPr>
          <p:cNvPr id="3" name="Symbol zastępczy zawartości 2"/>
          <p:cNvSpPr>
            <a:spLocks noGrp="1"/>
          </p:cNvSpPr>
          <p:nvPr>
            <p:ph idx="1"/>
          </p:nvPr>
        </p:nvSpPr>
        <p:spPr/>
        <p:txBody>
          <a:bodyPr>
            <a:normAutofit fontScale="92500" lnSpcReduction="20000"/>
          </a:bodyPr>
          <a:lstStyle/>
          <a:p>
            <a:pPr marL="0" indent="0" algn="just">
              <a:buNone/>
            </a:pPr>
            <a:r>
              <a:rPr lang="en-US" dirty="0" smtClean="0">
                <a:latin typeface="Times New Roman"/>
                <a:cs typeface="Times New Roman"/>
              </a:rPr>
              <a:t>Organizational </a:t>
            </a:r>
            <a:r>
              <a:rPr lang="en-US" dirty="0">
                <a:latin typeface="Times New Roman"/>
                <a:cs typeface="Times New Roman"/>
              </a:rPr>
              <a:t>model and legal structure of co-operative savings and credit unions and their National Association, as chosen by the </a:t>
            </a:r>
            <a:r>
              <a:rPr lang="en-US" dirty="0" smtClean="0">
                <a:latin typeface="Times New Roman"/>
                <a:cs typeface="Times New Roman"/>
              </a:rPr>
              <a:t>legislators in 1995, </a:t>
            </a:r>
            <a:r>
              <a:rPr lang="en-US" dirty="0">
                <a:latin typeface="Times New Roman"/>
                <a:cs typeface="Times New Roman"/>
              </a:rPr>
              <a:t>have proved effective, both from the perspective of safety of savings accumulated in credit unions and from the perspective of efficiency. The system </a:t>
            </a:r>
            <a:r>
              <a:rPr lang="en-US" dirty="0" smtClean="0">
                <a:latin typeface="Times New Roman"/>
                <a:cs typeface="Times New Roman"/>
              </a:rPr>
              <a:t>ensured </a:t>
            </a:r>
            <a:r>
              <a:rPr lang="en-US" dirty="0">
                <a:latin typeface="Times New Roman"/>
                <a:cs typeface="Times New Roman"/>
              </a:rPr>
              <a:t>good protection of credit unions against insolvency, and the self-regulating character of supervision (which, I believe, can be also referred to as internal supervision) </a:t>
            </a:r>
            <a:r>
              <a:rPr lang="en-US" dirty="0" smtClean="0">
                <a:latin typeface="Times New Roman"/>
                <a:cs typeface="Times New Roman"/>
              </a:rPr>
              <a:t>suited </a:t>
            </a:r>
            <a:r>
              <a:rPr lang="en-US" dirty="0">
                <a:latin typeface="Times New Roman"/>
                <a:cs typeface="Times New Roman"/>
              </a:rPr>
              <a:t>the specific nature of credit union operation.</a:t>
            </a:r>
          </a:p>
          <a:p>
            <a:endParaRPr lang="pl-PL" dirty="0"/>
          </a:p>
        </p:txBody>
      </p:sp>
    </p:spTree>
    <p:extLst>
      <p:ext uri="{BB962C8B-B14F-4D97-AF65-F5344CB8AC3E}">
        <p14:creationId xmlns:p14="http://schemas.microsoft.com/office/powerpoint/2010/main" val="303068096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dirty="0">
                <a:cs typeface="Times New Roman" charset="0"/>
              </a:rPr>
              <a:t>DEVELOPEMENT </a:t>
            </a:r>
            <a:r>
              <a:rPr lang="pl-PL" sz="3200" dirty="0" smtClean="0">
                <a:cs typeface="Times New Roman" charset="0"/>
              </a:rPr>
              <a:t>STRATEGIES</a:t>
            </a:r>
            <a:endParaRPr lang="pl-PL" sz="3200" dirty="0"/>
          </a:p>
        </p:txBody>
      </p:sp>
      <p:sp>
        <p:nvSpPr>
          <p:cNvPr id="3" name="Symbol zastępczy zawartości 2"/>
          <p:cNvSpPr>
            <a:spLocks noGrp="1"/>
          </p:cNvSpPr>
          <p:nvPr>
            <p:ph idx="1"/>
          </p:nvPr>
        </p:nvSpPr>
        <p:spPr/>
        <p:txBody>
          <a:bodyPr/>
          <a:lstStyle/>
          <a:p>
            <a:r>
              <a:rPr lang="en-US" dirty="0"/>
              <a:t>At the initial stages of development of the CU System,  affiliated companies were built </a:t>
            </a:r>
            <a:r>
              <a:rPr lang="en-US" b="1" dirty="0"/>
              <a:t>to support CU development through their services</a:t>
            </a:r>
            <a:r>
              <a:rPr lang="en-US" dirty="0"/>
              <a:t>, with the use of funds pooled in NACSCU</a:t>
            </a:r>
          </a:p>
          <a:p>
            <a:r>
              <a:rPr lang="en-US" b="1" dirty="0"/>
              <a:t>New approach </a:t>
            </a:r>
            <a:r>
              <a:rPr lang="en-US" dirty="0"/>
              <a:t>is based on </a:t>
            </a:r>
            <a:r>
              <a:rPr lang="en-US" b="1" dirty="0"/>
              <a:t>outsourcing</a:t>
            </a:r>
            <a:r>
              <a:rPr lang="en-US" dirty="0"/>
              <a:t> of services (mainly back office) to </a:t>
            </a:r>
            <a:r>
              <a:rPr lang="en-US" b="1" dirty="0"/>
              <a:t>strengthen CUs’ sales range as well as their </a:t>
            </a:r>
            <a:r>
              <a:rPr lang="en-US" b="1" dirty="0" smtClean="0"/>
              <a:t>stability</a:t>
            </a:r>
            <a:endParaRPr lang="en-US" dirty="0"/>
          </a:p>
          <a:p>
            <a:endParaRPr lang="pl-PL" dirty="0"/>
          </a:p>
        </p:txBody>
      </p:sp>
    </p:spTree>
    <p:extLst>
      <p:ext uri="{BB962C8B-B14F-4D97-AF65-F5344CB8AC3E}">
        <p14:creationId xmlns:p14="http://schemas.microsoft.com/office/powerpoint/2010/main" val="29764209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200" dirty="0" smtClean="0">
                <a:cs typeface="Times New Roman" charset="0"/>
              </a:rPr>
              <a:t>CUs </a:t>
            </a:r>
            <a:r>
              <a:rPr lang="en-US" sz="3200" dirty="0">
                <a:cs typeface="Times New Roman" charset="0"/>
              </a:rPr>
              <a:t>in </a:t>
            </a:r>
            <a:r>
              <a:rPr lang="en-US" sz="3200" dirty="0" smtClean="0">
                <a:cs typeface="Times New Roman" charset="0"/>
              </a:rPr>
              <a:t>Poland: </a:t>
            </a:r>
            <a:r>
              <a:rPr lang="en-US" sz="3200" dirty="0">
                <a:cs typeface="Times New Roman" charset="0"/>
              </a:rPr>
              <a:t>S</a:t>
            </a:r>
            <a:r>
              <a:rPr lang="en-US" sz="3200" dirty="0" smtClean="0"/>
              <a:t>tages of Development, Stage 1</a:t>
            </a:r>
            <a:endParaRPr lang="en-US" sz="3200" dirty="0"/>
          </a:p>
        </p:txBody>
      </p:sp>
      <p:sp>
        <p:nvSpPr>
          <p:cNvPr id="3" name="Symbol zastępczy zawartości 2"/>
          <p:cNvSpPr>
            <a:spLocks noGrp="1"/>
          </p:cNvSpPr>
          <p:nvPr>
            <p:ph idx="1"/>
          </p:nvPr>
        </p:nvSpPr>
        <p:spPr/>
        <p:txBody>
          <a:bodyPr>
            <a:noAutofit/>
          </a:bodyPr>
          <a:lstStyle/>
          <a:p>
            <a:r>
              <a:rPr lang="en-US" sz="2800" dirty="0" smtClean="0"/>
              <a:t>No specific CU Law </a:t>
            </a:r>
          </a:p>
          <a:p>
            <a:r>
              <a:rPr lang="en-US" sz="2800" dirty="0" smtClean="0"/>
              <a:t>Foundation for Polish CUs as development agency</a:t>
            </a:r>
          </a:p>
          <a:p>
            <a:r>
              <a:rPr lang="en-US" sz="2800" dirty="0" smtClean="0"/>
              <a:t>One location, single common bond, occupational base</a:t>
            </a:r>
          </a:p>
          <a:p>
            <a:r>
              <a:rPr lang="en-US" sz="2800" dirty="0" smtClean="0"/>
              <a:t>Support from local Solidarity activists and volunteers</a:t>
            </a:r>
          </a:p>
          <a:p>
            <a:r>
              <a:rPr lang="en-US" sz="2800" dirty="0" smtClean="0"/>
              <a:t>Only a few, simple services: short term deposits, instant or short-term loans</a:t>
            </a:r>
          </a:p>
          <a:p>
            <a:r>
              <a:rPr lang="en-US" sz="2800" dirty="0" smtClean="0"/>
              <a:t>National Association: voluntary membership and oversight, stabilization fund</a:t>
            </a:r>
          </a:p>
          <a:p>
            <a:r>
              <a:rPr lang="en-US" sz="2800" dirty="0" smtClean="0"/>
              <a:t>One software and unified procedures</a:t>
            </a:r>
            <a:endParaRPr lang="en-US" sz="2800" dirty="0"/>
          </a:p>
        </p:txBody>
      </p:sp>
    </p:spTree>
    <p:extLst>
      <p:ext uri="{BB962C8B-B14F-4D97-AF65-F5344CB8AC3E}">
        <p14:creationId xmlns:p14="http://schemas.microsoft.com/office/powerpoint/2010/main" val="17130457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yw pakietu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yw pakietu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otyw pakietu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1571</TotalTime>
  <Words>1712</Words>
  <Application>Microsoft Macintosh PowerPoint</Application>
  <PresentationFormat>Pokaz na ekranie (4:3)</PresentationFormat>
  <Paragraphs>224</Paragraphs>
  <Slides>33</Slides>
  <Notes>2</Notes>
  <HiddenSlides>0</HiddenSlides>
  <MMClips>0</MMClips>
  <ScaleCrop>false</ScaleCrop>
  <HeadingPairs>
    <vt:vector size="4" baseType="variant">
      <vt:variant>
        <vt:lpstr>Motyw</vt:lpstr>
      </vt:variant>
      <vt:variant>
        <vt:i4>1</vt:i4>
      </vt:variant>
      <vt:variant>
        <vt:lpstr>Tytuły slajdów</vt:lpstr>
      </vt:variant>
      <vt:variant>
        <vt:i4>33</vt:i4>
      </vt:variant>
    </vt:vector>
  </HeadingPairs>
  <TitlesOfParts>
    <vt:vector size="34" baseType="lpstr">
      <vt:lpstr>Motyw pakietu Office</vt:lpstr>
      <vt:lpstr>CREATING INTEGRATED CREDIT UNION SYSTEMS’ BUSINESS MODELS</vt:lpstr>
      <vt:lpstr>POLISH CREDIT UNION SYSTEM   </vt:lpstr>
      <vt:lpstr>POLISH CREDIT UNION SYSTEM MODEL </vt:lpstr>
      <vt:lpstr>Credit Unions in Poland</vt:lpstr>
      <vt:lpstr>Credit Unions in Poland</vt:lpstr>
      <vt:lpstr>Credit Unions in Poland</vt:lpstr>
      <vt:lpstr>Credit Unions in Poland</vt:lpstr>
      <vt:lpstr>DEVELOPEMENT STRATEGIES</vt:lpstr>
      <vt:lpstr>CUs in Poland: Stages of Development, Stage 1</vt:lpstr>
      <vt:lpstr>CUs in Poland: Stages of Development, Stage 2</vt:lpstr>
      <vt:lpstr> Credit Unions in Poland: consolidated development </vt:lpstr>
      <vt:lpstr>Prezentacja programu PowerPoint</vt:lpstr>
      <vt:lpstr>Credit Unions in Poland: Stages of Development</vt:lpstr>
      <vt:lpstr>CUs in Poland: Stages of Development, Stage 3</vt:lpstr>
      <vt:lpstr>CUs in Poland: Stages of Development, Stage 4</vt:lpstr>
      <vt:lpstr>Credit Unions in Poland: consolidated development</vt:lpstr>
      <vt:lpstr>Prezentacja programu PowerPoint</vt:lpstr>
      <vt:lpstr>Prezentacja programu PowerPoint</vt:lpstr>
      <vt:lpstr>Prezentacja programu PowerPoint</vt:lpstr>
      <vt:lpstr>NEW STRATEGY STEFCZYK GROUP OF CREDIT UNIONS </vt:lpstr>
      <vt:lpstr>Prezentacja programu PowerPoint</vt:lpstr>
      <vt:lpstr>Kasy Stefczyka – Stefczyk Group of CUs</vt:lpstr>
      <vt:lpstr>Kasy Stefczyka are… </vt:lpstr>
      <vt:lpstr>Prezentacja programu PowerPoint</vt:lpstr>
      <vt:lpstr>CU Management Partnership:  Shared Services Center </vt:lpstr>
      <vt:lpstr>Media Company</vt:lpstr>
      <vt:lpstr>CU Financial Society S.A. </vt:lpstr>
      <vt:lpstr>Prezentacja programu PowerPoint</vt:lpstr>
      <vt:lpstr>Credit Unions in Poland                                                                                                                                       1992 – June 2014  </vt:lpstr>
      <vt:lpstr>Prezentacja programu PowerPoint</vt:lpstr>
      <vt:lpstr>POLISH CREDIT UNION SYSTEM</vt:lpstr>
      <vt:lpstr>Some final thoughts: </vt:lpstr>
      <vt:lpstr>THANK YOU FOR YOUR ATTENTION ! </vt:lpstr>
    </vt:vector>
  </TitlesOfParts>
  <Manager/>
  <Company>KSKOK</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INTEGRATED CREDIT UNION SYSTEMS BUSINESS MODELS</dc:title>
  <dc:subject/>
  <dc:creator>Wiktor Kamiński</dc:creator>
  <cp:keywords/>
  <dc:description/>
  <cp:lastModifiedBy>Wiktor Kamiński</cp:lastModifiedBy>
  <cp:revision>75</cp:revision>
  <cp:lastPrinted>2014-10-03T09:16:25Z</cp:lastPrinted>
  <dcterms:created xsi:type="dcterms:W3CDTF">2014-09-22T13:07:14Z</dcterms:created>
  <dcterms:modified xsi:type="dcterms:W3CDTF">2014-10-09T12:19:43Z</dcterms:modified>
  <cp:category/>
</cp:coreProperties>
</file>